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video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17" r:id="rId2"/>
    <p:sldId id="323" r:id="rId3"/>
    <p:sldId id="321" r:id="rId4"/>
    <p:sldId id="273" r:id="rId5"/>
    <p:sldId id="274" r:id="rId6"/>
    <p:sldId id="275" r:id="rId7"/>
    <p:sldId id="259" r:id="rId8"/>
    <p:sldId id="262" r:id="rId9"/>
    <p:sldId id="256" r:id="rId10"/>
    <p:sldId id="345" r:id="rId11"/>
    <p:sldId id="278" r:id="rId12"/>
    <p:sldId id="347" r:id="rId13"/>
    <p:sldId id="346" r:id="rId14"/>
    <p:sldId id="283" r:id="rId15"/>
    <p:sldId id="330" r:id="rId16"/>
    <p:sldId id="331" r:id="rId17"/>
    <p:sldId id="332" r:id="rId18"/>
    <p:sldId id="333" r:id="rId19"/>
    <p:sldId id="334" r:id="rId20"/>
    <p:sldId id="290" r:id="rId21"/>
    <p:sldId id="349" r:id="rId22"/>
    <p:sldId id="350" r:id="rId23"/>
    <p:sldId id="351" r:id="rId24"/>
    <p:sldId id="342" r:id="rId25"/>
    <p:sldId id="344" r:id="rId26"/>
    <p:sldId id="329" r:id="rId27"/>
    <p:sldId id="287" r:id="rId28"/>
    <p:sldId id="288" r:id="rId29"/>
    <p:sldId id="352" r:id="rId30"/>
    <p:sldId id="293" r:id="rId31"/>
    <p:sldId id="295" r:id="rId32"/>
    <p:sldId id="296" r:id="rId33"/>
    <p:sldId id="297" r:id="rId34"/>
    <p:sldId id="300" r:id="rId35"/>
    <p:sldId id="353" r:id="rId36"/>
    <p:sldId id="324" r:id="rId37"/>
    <p:sldId id="325" r:id="rId38"/>
    <p:sldId id="327" r:id="rId39"/>
    <p:sldId id="328" r:id="rId40"/>
    <p:sldId id="336" r:id="rId41"/>
    <p:sldId id="337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159"/>
  </p:normalViewPr>
  <p:slideViewPr>
    <p:cSldViewPr snapToGrid="0" snapToObjects="1">
      <p:cViewPr varScale="1">
        <p:scale>
          <a:sx n="118" d="100"/>
          <a:sy n="118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848CF-95FD-D040-B141-E2330F14E5CF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35AD2-88B0-E14E-9833-3A73A2109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0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77A1E-4C08-7B45-AFDB-3AEE7CB48DAA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CBBAAE-2783-F54B-9D7D-AECB283089A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264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BF9E1D-4C26-B944-89C6-AF65DA1F8B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21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4FDC4-E16C-B14D-A0BE-259034CED3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50E79-F3A1-B94D-8878-B7F1A3AEC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11641-63E9-A34A-95B1-8B58451D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2CF5-EDB4-BC42-9392-9268EE00B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18F61-BB0C-8B4C-991A-EA584382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7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5EF5-30F6-9043-A15D-1A85AE0B1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BA97A-8574-1D47-B727-5063335AC0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63DDB-3EA7-E949-9D31-633326E7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FF6D8-17DF-1B49-8476-65F5AFA3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E01BF-833E-4C4D-8172-0CF16F80A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46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848F30-9E46-454E-9ACC-ED7BDC6868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9618F-67E1-1947-A37A-C9B987064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F12EB-DAFD-444D-8AE4-84E4897C7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4B71-0867-4545-A885-4A7206B65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AE3EF4-B6CD-724A-B2F9-EA95628C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10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1153-D46A-A245-88CC-0347CAAF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6E0C5-6755-6C4E-A968-4B7A4B83A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D2370-E643-5247-ADC5-8D4D0846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C04D-32E8-9243-BD74-1A7A989A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FD06C-FF5B-6543-9CA2-0EFE987CB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7AF5-6798-4242-9FD5-913117390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32187-4F45-DF49-A90E-0D19C0AE8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C5EBE-B97A-F54E-88A1-1900A465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4BBDA-CF8F-8E4E-9975-DCF23740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FD3FB-0CE1-0845-A805-44490906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3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2439-D0C9-1747-932C-B1E2CB26D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DEDC-BD10-7142-ACFD-24C09063E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7729CA-330F-7249-B296-DE665243C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F961F-0CBC-0947-8151-5DF6E8D0A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573DD-CCBA-7548-A16A-0C5D4863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F85DD-0369-BD46-B048-E4EC97BC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33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9DA1C-3E83-E24E-AF0F-B279942C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E84EE-4D54-2E48-9D6B-70A870394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CDB8C-990D-114B-BA01-CD6C7AA40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53226-A6B8-3A4F-8C1A-5E10A0A8C9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42AD4-4581-394B-8A9F-7ADDFC631E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A3299-A9AC-7C4E-BA28-EA7E41B47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597B74-209D-2842-A5C4-C381B90C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2CB6CC-7AC1-B941-9C29-F573FB48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D295-B200-EC4F-B1DC-51CBFC27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E8204-08DA-5A49-9263-8B5DBCB3E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EA0FE-C910-9344-A768-BBF7AD87B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B88B9-957E-0545-8106-BD5B6DB7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9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F04F0-6AA8-4A48-AE26-866E99A0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46644-234A-4046-BAA4-85DC9DC0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5127-BB72-DC4A-ACD0-7076EF227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9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B3DF-AE44-5A43-946E-C3DA7971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BEC7B-CE98-AC4F-B959-FD75DF464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FD9EBC-19D2-B748-8687-8BBED1102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92DCB-C89E-B843-B48D-96922407E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A8BEB-E51E-E140-8FC2-A26DE11C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0DEA1-63DA-694A-AFF2-129BB167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7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F2FCA-09BB-5D41-B674-AD5160AB2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FD130-1C9D-CF4D-83E9-E264B561B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09C41-AEB4-4E4E-9869-B99A77D5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828B6-AFA0-3442-9CE1-01568347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5F73B-D870-2444-9C7A-186DA0DB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81F34-E876-8442-82E0-077CFA57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09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F27B81-8BBF-B046-A5D1-72B4E279A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FC92D-DB93-384A-BBBD-893B9F705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7B9D6-D907-2445-847E-0F5840F1E0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8BEFC-5046-A14C-B76D-36E61FCA343C}" type="datetimeFigureOut">
              <a:rPr lang="en-US" smtClean="0"/>
              <a:t>12/7/21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F6FF3-99A8-4647-8461-748DAAADF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F922-3961-D34F-B06A-FB9E6DA974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644D6-A100-6343-B2F6-D4C8F90B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.jpeg"/><Relationship Id="rId4" Type="http://schemas.openxmlformats.org/officeDocument/2006/relationships/video" Target="../media/media2.mp4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gif"/><Relationship Id="rId1" Type="http://schemas.microsoft.com/office/2007/relationships/media" Target="../media/media3.gif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9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emf"/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3.emf"/><Relationship Id="rId9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rstudio.org/" TargetMode="External"/><Relationship Id="rId2" Type="http://schemas.openxmlformats.org/officeDocument/2006/relationships/hyperlink" Target="http://www.r-project.org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8.jpeg"/><Relationship Id="rId4" Type="http://schemas.openxmlformats.org/officeDocument/2006/relationships/hyperlink" Target="http://cran.r-project.org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253801" y="2519395"/>
            <a:ext cx="3757335" cy="3163775"/>
            <a:chOff x="3544996" y="1632761"/>
            <a:chExt cx="2444458" cy="2338959"/>
          </a:xfrm>
        </p:grpSpPr>
        <p:pic>
          <p:nvPicPr>
            <p:cNvPr id="1029" name="Picture 4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212"/>
            <a:stretch>
              <a:fillRect/>
            </a:stretch>
          </p:blipFill>
          <p:spPr bwMode="auto">
            <a:xfrm flipH="1">
              <a:off x="3544996" y="1632761"/>
              <a:ext cx="2444458" cy="2338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0971" y="2230212"/>
              <a:ext cx="955848" cy="6136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15342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08188" y="646007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684421" y="485002"/>
            <a:ext cx="8836526" cy="138734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Signal Processing and Statistical Tools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In the Forensic Sciences</a:t>
            </a:r>
          </a:p>
        </p:txBody>
      </p:sp>
    </p:spTree>
    <p:extLst>
      <p:ext uri="{BB962C8B-B14F-4D97-AF65-F5344CB8AC3E}">
        <p14:creationId xmlns:p14="http://schemas.microsoft.com/office/powerpoint/2010/main" val="246419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328614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6868" name="Picture 6" descr="surf2_obl.jpg"/>
          <p:cNvPicPr>
            <a:picLocks noChangeAspect="1"/>
          </p:cNvPicPr>
          <p:nvPr/>
        </p:nvPicPr>
        <p:blipFill>
          <a:blip r:embed="rId3"/>
          <a:srcRect l="13483" t="17596"/>
          <a:stretch>
            <a:fillRect/>
          </a:stretch>
        </p:blipFill>
        <p:spPr bwMode="auto">
          <a:xfrm>
            <a:off x="1524000" y="2990850"/>
            <a:ext cx="58674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7" descr="surf_obl.jpg"/>
          <p:cNvPicPr>
            <a:picLocks noChangeAspect="1"/>
          </p:cNvPicPr>
          <p:nvPr/>
        </p:nvPicPr>
        <p:blipFill>
          <a:blip r:embed="rId4"/>
          <a:srcRect l="12854" t="14822" b="10020"/>
          <a:stretch>
            <a:fillRect/>
          </a:stretch>
        </p:blipFill>
        <p:spPr bwMode="auto">
          <a:xfrm>
            <a:off x="4876801" y="838200"/>
            <a:ext cx="57451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5257800" y="3124200"/>
            <a:ext cx="2590800" cy="5334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4572001" y="3810001"/>
            <a:ext cx="1371600" cy="3175"/>
          </a:xfrm>
          <a:prstGeom prst="straightConnector1">
            <a:avLst/>
          </a:prstGeom>
          <a:ln>
            <a:solidFill>
              <a:srgbClr val="00FF0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532574" y="2160588"/>
            <a:ext cx="426858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Shear marks on primer of two </a:t>
            </a:r>
            <a:r>
              <a:rPr lang="en-US" sz="2400" b="1" i="1" u="sng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Glock 19s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5776" y="1177453"/>
            <a:ext cx="8373707" cy="132986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3D tool mark data usually needs (a lot of…) preprocessing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Steps in Processing Surface “Signal” Data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55775" y="2701095"/>
            <a:ext cx="349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Possibly remove “long range”</a:t>
            </a:r>
          </a:p>
          <a:p>
            <a:r>
              <a:rPr lang="en-US" dirty="0">
                <a:latin typeface="Times New Roman"/>
                <a:cs typeface="Times New Roman"/>
              </a:rPr>
              <a:t> behavior (</a:t>
            </a:r>
            <a:r>
              <a:rPr lang="en-US" b="1" dirty="0">
                <a:latin typeface="Times New Roman"/>
                <a:cs typeface="Times New Roman"/>
              </a:rPr>
              <a:t>leveling</a:t>
            </a:r>
            <a:r>
              <a:rPr lang="en-US" dirty="0">
                <a:latin typeface="Times New Roman"/>
                <a:cs typeface="Times New Roman"/>
              </a:rPr>
              <a:t>, </a:t>
            </a:r>
            <a:r>
              <a:rPr lang="en-US" b="1" dirty="0">
                <a:latin typeface="Times New Roman"/>
                <a:cs typeface="Times New Roman"/>
              </a:rPr>
              <a:t>form removal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845" y="1860641"/>
            <a:ext cx="5298452" cy="27007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4736"/>
          <a:stretch/>
        </p:blipFill>
        <p:spPr>
          <a:xfrm>
            <a:off x="3013997" y="4164186"/>
            <a:ext cx="3657609" cy="26938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55775" y="437094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Crop</a:t>
            </a:r>
            <a:r>
              <a:rPr lang="en-US" dirty="0">
                <a:latin typeface="Times New Roman"/>
                <a:cs typeface="Times New Roman"/>
              </a:rPr>
              <a:t> out areas of interest</a:t>
            </a:r>
          </a:p>
        </p:txBody>
      </p:sp>
    </p:spTree>
    <p:extLst>
      <p:ext uri="{BB962C8B-B14F-4D97-AF65-F5344CB8AC3E}">
        <p14:creationId xmlns:p14="http://schemas.microsoft.com/office/powerpoint/2010/main" val="139472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uger9mm2.jpe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357" y="1584790"/>
            <a:ext cx="1111253" cy="3082271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666546" y="5627942"/>
            <a:ext cx="3062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Bullet base, 9mm </a:t>
            </a:r>
            <a:r>
              <a:rPr lang="en-US" dirty="0" err="1">
                <a:latin typeface="Times New Roman"/>
                <a:cs typeface="Times New Roman"/>
              </a:rPr>
              <a:t>Ruger</a:t>
            </a:r>
            <a:r>
              <a:rPr lang="en-US" dirty="0">
                <a:latin typeface="Times New Roman"/>
                <a:cs typeface="Times New Roman"/>
              </a:rPr>
              <a:t> Barrel</a:t>
            </a:r>
            <a:endParaRPr lang="en-US" dirty="0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2300879" y="395636"/>
            <a:ext cx="75894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  <a:latin typeface="Times New Roman"/>
                <a:ea typeface="Times New Roman" charset="0"/>
                <a:cs typeface="Times New Roman"/>
              </a:rPr>
              <a:t>Bullets</a:t>
            </a:r>
          </a:p>
        </p:txBody>
      </p:sp>
      <p:pic>
        <p:nvPicPr>
          <p:cNvPr id="13" name="Picture 12" descr="ruger9mm.jpg"/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5063"/>
          <a:stretch/>
        </p:blipFill>
        <p:spPr>
          <a:xfrm>
            <a:off x="1666546" y="1780527"/>
            <a:ext cx="2941630" cy="259143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3441892" y="3844617"/>
            <a:ext cx="815737" cy="1714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escription: LEA.jpg"/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20" t="34121" r="45264" b="13295"/>
          <a:stretch/>
        </p:blipFill>
        <p:spPr bwMode="auto">
          <a:xfrm>
            <a:off x="7633605" y="1307402"/>
            <a:ext cx="2685656" cy="230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Wavelet_Filtered_LEA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2" r="4265"/>
          <a:stretch/>
        </p:blipFill>
        <p:spPr>
          <a:xfrm>
            <a:off x="5761514" y="4723576"/>
            <a:ext cx="4068741" cy="21197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889625" y="1412419"/>
            <a:ext cx="2658004" cy="432257"/>
          </a:xfrm>
          <a:prstGeom prst="line">
            <a:avLst/>
          </a:prstGeom>
          <a:ln w="190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61514" y="2527300"/>
            <a:ext cx="4068741" cy="686274"/>
          </a:xfrm>
          <a:prstGeom prst="line">
            <a:avLst/>
          </a:prstGeom>
          <a:ln w="190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 rot="1025924">
            <a:off x="8249443" y="3576845"/>
            <a:ext cx="596371" cy="1376154"/>
          </a:xfrm>
          <a:prstGeom prst="down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130192" y="1138611"/>
            <a:ext cx="6848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/>
                <a:ea typeface="Times New Roman" charset="0"/>
                <a:cs typeface="Times New Roman"/>
              </a:rPr>
              <a:t>LEA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683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J_3D_primershear_examp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05400" y="2998954"/>
            <a:ext cx="5562600" cy="3411919"/>
          </a:xfrm>
          <a:prstGeom prst="rect">
            <a:avLst/>
          </a:prstGeom>
        </p:spPr>
      </p:pic>
      <p:pic>
        <p:nvPicPr>
          <p:cNvPr id="3" name="Picture 2" descr="leng_mea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1880" y="946317"/>
            <a:ext cx="5596120" cy="1855304"/>
          </a:xfrm>
          <a:prstGeom prst="rect">
            <a:avLst/>
          </a:prstGeom>
        </p:spPr>
      </p:pic>
      <p:pic>
        <p:nvPicPr>
          <p:cNvPr id="5" name="Picture 4" descr="profile_segmen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80" y="3912444"/>
            <a:ext cx="3530600" cy="21526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5400000" flipH="1" flipV="1">
            <a:off x="2230542" y="5950250"/>
            <a:ext cx="1143000" cy="52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01895" y="6358183"/>
            <a:ext cx="115783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84634" y="6448152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2D profiles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49508" y="6160075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3D surfaces</a:t>
            </a:r>
          </a:p>
          <a:p>
            <a:r>
              <a:rPr lang="en-US" dirty="0">
                <a:latin typeface="Times New Roman"/>
                <a:cs typeface="Times New Roman"/>
              </a:rPr>
              <a:t>(interactive)</a:t>
            </a:r>
          </a:p>
        </p:txBody>
      </p:sp>
      <p:pic>
        <p:nvPicPr>
          <p:cNvPr id="13" name="Picture 6" descr="sc_1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5203002">
            <a:off x="1304196" y="1986883"/>
            <a:ext cx="2952562" cy="649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2300879" y="342716"/>
            <a:ext cx="75894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Times New Roman"/>
                <a:ea typeface="Times New Roman" charset="0"/>
                <a:cs typeface="Times New Roman"/>
              </a:rPr>
              <a:t>Screwdriver Striation Patterns in Lead</a:t>
            </a:r>
          </a:p>
        </p:txBody>
      </p:sp>
      <p:cxnSp>
        <p:nvCxnSpPr>
          <p:cNvPr id="16" name="Straight Arrow Connector 15"/>
          <p:cNvCxnSpPr>
            <a:stCxn id="13" idx="0"/>
          </p:cNvCxnSpPr>
          <p:nvPr/>
        </p:nvCxnSpPr>
        <p:spPr>
          <a:xfrm flipV="1">
            <a:off x="3104638" y="1721014"/>
            <a:ext cx="2755891" cy="571964"/>
          </a:xfrm>
          <a:prstGeom prst="straightConnector1">
            <a:avLst/>
          </a:prstGeom>
          <a:ln>
            <a:solidFill>
              <a:srgbClr val="00FF08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7399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475653"/>
            <a:ext cx="9144000" cy="2919933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980" y="2174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10" name="Straight Connector 9"/>
          <p:cNvCxnSpPr/>
          <p:nvPr/>
        </p:nvCxnSpPr>
        <p:spPr>
          <a:xfrm flipV="1">
            <a:off x="2278530" y="1621113"/>
            <a:ext cx="7246471" cy="298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051" r="3330" b="-11215"/>
          <a:stretch/>
        </p:blipFill>
        <p:spPr>
          <a:xfrm>
            <a:off x="1524000" y="3048008"/>
            <a:ext cx="9144000" cy="1590836"/>
          </a:xfrm>
          <a:prstGeom prst="rect">
            <a:avLst/>
          </a:prstGeom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5400000">
            <a:off x="5394156" y="1695681"/>
            <a:ext cx="1564106" cy="8538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 flipH="1" flipV="1">
            <a:off x="5935579" y="4090739"/>
            <a:ext cx="187158" cy="5481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5754280" y="4638844"/>
            <a:ext cx="368457" cy="1310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987176" y="1643524"/>
            <a:ext cx="283882" cy="1680888"/>
            <a:chOff x="463176" y="1643524"/>
            <a:chExt cx="283882" cy="1680888"/>
          </a:xfrm>
        </p:grpSpPr>
        <p:cxnSp>
          <p:nvCxnSpPr>
            <p:cNvPr id="26" name="Straight Arrow Connector 25"/>
            <p:cNvCxnSpPr/>
            <p:nvPr/>
          </p:nvCxnSpPr>
          <p:spPr>
            <a:xfrm flipH="1">
              <a:off x="463176" y="2687055"/>
              <a:ext cx="91613" cy="63735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560685" y="1643524"/>
              <a:ext cx="186373" cy="1036060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 flipH="1">
            <a:off x="9525001" y="1621114"/>
            <a:ext cx="313765" cy="1703299"/>
            <a:chOff x="433293" y="1643524"/>
            <a:chExt cx="313765" cy="1703299"/>
          </a:xfrm>
        </p:grpSpPr>
        <p:cxnSp>
          <p:nvCxnSpPr>
            <p:cNvPr id="31" name="Straight Arrow Connector 30"/>
            <p:cNvCxnSpPr/>
            <p:nvPr/>
          </p:nvCxnSpPr>
          <p:spPr>
            <a:xfrm flipH="1">
              <a:off x="433293" y="2687055"/>
              <a:ext cx="121495" cy="65976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560685" y="1643524"/>
              <a:ext cx="186373" cy="1036060"/>
            </a:xfrm>
            <a:prstGeom prst="line">
              <a:avLst/>
            </a:prstGeom>
            <a:ln>
              <a:solidFill>
                <a:srgbClr val="FFFF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605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94293" y="1094971"/>
            <a:ext cx="7787640" cy="5226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Think of a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toolmark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surface as being made up of a series of waves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Filtering</a:t>
            </a:r>
          </a:p>
        </p:txBody>
      </p:sp>
      <p:pic>
        <p:nvPicPr>
          <p:cNvPr id="3" name="Picture 2" descr="fake_profi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20" y="2812707"/>
            <a:ext cx="4639699" cy="2794130"/>
          </a:xfrm>
          <a:prstGeom prst="rect">
            <a:avLst/>
          </a:prstGeom>
        </p:spPr>
      </p:pic>
      <p:pic>
        <p:nvPicPr>
          <p:cNvPr id="7" name="Picture 6" descr="sinusoid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39" y="2142299"/>
            <a:ext cx="3514069" cy="2116250"/>
          </a:xfrm>
          <a:prstGeom prst="rect">
            <a:avLst/>
          </a:prstGeom>
        </p:spPr>
      </p:pic>
      <p:pic>
        <p:nvPicPr>
          <p:cNvPr id="8" name="Picture 7" descr="sinusoid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60" y="4404460"/>
            <a:ext cx="3388747" cy="2040779"/>
          </a:xfrm>
          <a:prstGeom prst="rect">
            <a:avLst/>
          </a:prstGeom>
        </p:spPr>
      </p:pic>
      <p:sp>
        <p:nvSpPr>
          <p:cNvPr id="10" name="Plus 9"/>
          <p:cNvSpPr/>
          <p:nvPr/>
        </p:nvSpPr>
        <p:spPr>
          <a:xfrm>
            <a:off x="5256468" y="3966259"/>
            <a:ext cx="510324" cy="467061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5052507" y="3200424"/>
            <a:ext cx="483380" cy="565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</p:cNvCxnSpPr>
          <p:nvPr/>
        </p:nvCxnSpPr>
        <p:spPr>
          <a:xfrm flipV="1">
            <a:off x="5052507" y="4689847"/>
            <a:ext cx="483381" cy="735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742443" y="4199789"/>
            <a:ext cx="4428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64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94293" y="1094971"/>
            <a:ext cx="7787640" cy="5226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Examine different scales by “blocking out” (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filtering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 some of the sinusoids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Filtering</a:t>
            </a:r>
          </a:p>
        </p:txBody>
      </p:sp>
      <p:pic>
        <p:nvPicPr>
          <p:cNvPr id="3" name="Picture 2" descr="fake_profi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4" y="2192217"/>
            <a:ext cx="4639699" cy="2794130"/>
          </a:xfrm>
          <a:prstGeom prst="rect">
            <a:avLst/>
          </a:prstGeom>
        </p:spPr>
      </p:pic>
      <p:pic>
        <p:nvPicPr>
          <p:cNvPr id="2" name="Picture 1" descr="low_p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987" y="2192433"/>
            <a:ext cx="4519534" cy="2721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76974" y="2873827"/>
            <a:ext cx="25087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b="1" dirty="0"/>
              <a:t>Low Pass</a:t>
            </a:r>
            <a:r>
              <a:rPr lang="en-US" sz="1600" dirty="0"/>
              <a:t>” filter blocks </a:t>
            </a:r>
          </a:p>
          <a:p>
            <a:r>
              <a:rPr lang="en-US" sz="1600" dirty="0"/>
              <a:t>high frequencies </a:t>
            </a:r>
          </a:p>
          <a:p>
            <a:r>
              <a:rPr lang="en-US" sz="1600" dirty="0"/>
              <a:t>and passes low frequencies </a:t>
            </a:r>
          </a:p>
          <a:p>
            <a:r>
              <a:rPr lang="en-US" sz="1600" dirty="0"/>
              <a:t>(long wavelengths)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261680" y="4256937"/>
            <a:ext cx="808150" cy="71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051170" y="4256937"/>
            <a:ext cx="744080" cy="71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low_pass_filtered_fake-profil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1" b="23619"/>
          <a:stretch/>
        </p:blipFill>
        <p:spPr>
          <a:xfrm>
            <a:off x="4055541" y="5044114"/>
            <a:ext cx="4636853" cy="166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94293" y="1094971"/>
            <a:ext cx="7787640" cy="5226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Examine different scales by “blocking out” (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filtering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) some of the sinusoids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Filtering</a:t>
            </a:r>
          </a:p>
        </p:txBody>
      </p:sp>
      <p:pic>
        <p:nvPicPr>
          <p:cNvPr id="3" name="Picture 2" descr="fake_profil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14" y="2192217"/>
            <a:ext cx="4639699" cy="279413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261680" y="4314657"/>
            <a:ext cx="808150" cy="71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igh-p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60" y="2301766"/>
            <a:ext cx="4256150" cy="2563148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7137756" y="4256937"/>
            <a:ext cx="744080" cy="7149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72695" y="2948554"/>
            <a:ext cx="3588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b="1" dirty="0"/>
              <a:t>High Pass</a:t>
            </a:r>
            <a:r>
              <a:rPr lang="en-US" sz="1600" dirty="0"/>
              <a:t>” filter blocks low frequencies </a:t>
            </a:r>
          </a:p>
          <a:p>
            <a:r>
              <a:rPr lang="en-US" sz="1600" dirty="0"/>
              <a:t>and passes high frequencies </a:t>
            </a:r>
          </a:p>
          <a:p>
            <a:r>
              <a:rPr lang="en-US" sz="1600" dirty="0"/>
              <a:t>(short wavelengths)</a:t>
            </a:r>
          </a:p>
        </p:txBody>
      </p:sp>
      <p:pic>
        <p:nvPicPr>
          <p:cNvPr id="8" name="Picture 7" descr="high_pass_filtered_fake-profil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4" b="23385"/>
          <a:stretch/>
        </p:blipFill>
        <p:spPr>
          <a:xfrm>
            <a:off x="4206869" y="5050606"/>
            <a:ext cx="4395433" cy="15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7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94293" y="1094971"/>
            <a:ext cx="7787640" cy="78096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Wavelength “cutoffs”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Filtering Trivia</a:t>
            </a:r>
          </a:p>
        </p:txBody>
      </p:sp>
      <p:pic>
        <p:nvPicPr>
          <p:cNvPr id="7" name="Picture 6" descr="high-pas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260" y="2287336"/>
            <a:ext cx="4256150" cy="2563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72696" y="2934123"/>
            <a:ext cx="1773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“</a:t>
            </a:r>
            <a:r>
              <a:rPr lang="en-US" sz="1600" b="1" dirty="0"/>
              <a:t>High Pass</a:t>
            </a:r>
            <a:r>
              <a:rPr lang="en-US" sz="1600" dirty="0"/>
              <a:t>” filter</a:t>
            </a:r>
          </a:p>
        </p:txBody>
      </p:sp>
      <p:pic>
        <p:nvPicPr>
          <p:cNvPr id="12" name="Picture 11" descr="low_pass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64" y="2194220"/>
            <a:ext cx="4519534" cy="272176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84852" y="2875613"/>
            <a:ext cx="1736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 “</a:t>
            </a:r>
            <a:r>
              <a:rPr lang="en-US" sz="1600" b="1" dirty="0"/>
              <a:t>Low Pass</a:t>
            </a:r>
            <a:r>
              <a:rPr lang="en-US" sz="1600" dirty="0"/>
              <a:t>” filter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5420438" y="3359257"/>
            <a:ext cx="14431" cy="811088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9137356" y="3359257"/>
            <a:ext cx="14431" cy="811088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04476" y="3619591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Symbol" charset="2"/>
                <a:ea typeface="Times New Roman" charset="0"/>
                <a:cs typeface="Symbol" charset="2"/>
              </a:rPr>
              <a:t>l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cut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8501345" y="3619591"/>
            <a:ext cx="73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Symbol" charset="2"/>
                <a:ea typeface="Times New Roman" charset="0"/>
                <a:cs typeface="Symbol" charset="2"/>
              </a:rPr>
              <a:t>l</a:t>
            </a:r>
            <a:r>
              <a:rPr lang="en-US" sz="2400" dirty="0" err="1">
                <a:latin typeface="Times New Roman"/>
                <a:ea typeface="Times New Roman" charset="0"/>
                <a:cs typeface="Times New Roman"/>
              </a:rPr>
              <a:t>cut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129205" y="4526374"/>
            <a:ext cx="7787640" cy="22125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430213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Wavelength ranges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Short wavelengths passed: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roughness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Medium wavelengths passed: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waviness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Long wavelengths passed: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form</a:t>
            </a:r>
          </a:p>
        </p:txBody>
      </p:sp>
    </p:spTree>
    <p:extLst>
      <p:ext uri="{BB962C8B-B14F-4D97-AF65-F5344CB8AC3E}">
        <p14:creationId xmlns:p14="http://schemas.microsoft.com/office/powerpoint/2010/main" val="3204280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94293" y="1094971"/>
            <a:ext cx="7787640" cy="522695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Band-pass filter: Select narrow wavelength bands to keep.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High-pass/Low-pass combinations (Filter banks)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Wavelets are great at doing this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55776" y="39468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Filtering with Wavelets</a:t>
            </a:r>
          </a:p>
        </p:txBody>
      </p:sp>
      <p:pic>
        <p:nvPicPr>
          <p:cNvPr id="12" name="Picture 11" descr="Description: LEA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5800" y="3158840"/>
            <a:ext cx="8377400" cy="367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774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ChangeArrowheads="1"/>
          </p:cNvSpPr>
          <p:nvPr/>
        </p:nvSpPr>
        <p:spPr bwMode="auto">
          <a:xfrm>
            <a:off x="2514600" y="1447800"/>
            <a:ext cx="7086600" cy="5105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u="sng" dirty="0">
                <a:solidFill>
                  <a:srgbClr val="000000"/>
                </a:solidFill>
                <a:latin typeface="Times New Roman" charset="0"/>
              </a:rPr>
              <a:t>Daubert (1993)</a:t>
            </a:r>
            <a:r>
              <a:rPr lang="en-GB" sz="2800" dirty="0">
                <a:solidFill>
                  <a:srgbClr val="000000"/>
                </a:solidFill>
                <a:latin typeface="Times New Roman" charset="0"/>
              </a:rPr>
              <a:t>- Judges are the “</a:t>
            </a:r>
            <a:r>
              <a:rPr lang="en-GB" sz="2800" b="1" dirty="0">
                <a:solidFill>
                  <a:srgbClr val="000000"/>
                </a:solidFill>
                <a:latin typeface="Times New Roman" charset="0"/>
              </a:rPr>
              <a:t>gatekeepers</a:t>
            </a:r>
            <a:r>
              <a:rPr lang="en-GB" sz="2800" dirty="0">
                <a:solidFill>
                  <a:srgbClr val="000000"/>
                </a:solidFill>
                <a:latin typeface="Times New Roman" charset="0"/>
              </a:rPr>
              <a:t>” of scientific evidence.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charset="0"/>
              </a:rPr>
              <a:t>Must determine if the science is reliable </a:t>
            </a:r>
            <a:endParaRPr lang="en-GB" sz="2400" dirty="0">
              <a:solidFill>
                <a:srgbClr val="000000"/>
              </a:solidFill>
              <a:latin typeface="Times New Roman" charset="0"/>
            </a:endParaRP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Has </a:t>
            </a:r>
            <a:r>
              <a:rPr lang="en-GB" sz="2400" b="1" u="sng" dirty="0">
                <a:solidFill>
                  <a:srgbClr val="000000"/>
                </a:solidFill>
                <a:latin typeface="Times New Roman" charset="0"/>
              </a:rPr>
              <a:t>empirical testing</a:t>
            </a: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 been done?</a:t>
            </a:r>
          </a:p>
          <a:p>
            <a:pPr marL="1801813" lvl="3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200" b="1" dirty="0">
                <a:solidFill>
                  <a:srgbClr val="000000"/>
                </a:solidFill>
                <a:latin typeface="Times New Roman" charset="0"/>
              </a:rPr>
              <a:t>Falsifiability</a:t>
            </a:r>
            <a:endParaRPr lang="en-GB" sz="2400" dirty="0">
              <a:solidFill>
                <a:srgbClr val="000000"/>
              </a:solidFill>
              <a:latin typeface="Times New Roman" charset="0"/>
            </a:endParaRP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Has the science been subject to </a:t>
            </a:r>
            <a:r>
              <a:rPr lang="en-GB" sz="2400" b="1" u="sng" dirty="0">
                <a:solidFill>
                  <a:srgbClr val="000000"/>
                </a:solidFill>
                <a:latin typeface="Times New Roman" charset="0"/>
              </a:rPr>
              <a:t>peer review</a:t>
            </a: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?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Are there known </a:t>
            </a:r>
            <a:r>
              <a:rPr lang="en-GB" sz="2400" b="1" u="sng" dirty="0">
                <a:solidFill>
                  <a:srgbClr val="000000"/>
                </a:solidFill>
                <a:latin typeface="Times New Roman" charset="0"/>
              </a:rPr>
              <a:t>error rates</a:t>
            </a: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? 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Is there </a:t>
            </a:r>
            <a:r>
              <a:rPr lang="en-GB" sz="2400" b="1" u="sng" dirty="0">
                <a:solidFill>
                  <a:srgbClr val="000000"/>
                </a:solidFill>
                <a:latin typeface="Times New Roman" charset="0"/>
              </a:rPr>
              <a:t>general acceptance</a:t>
            </a:r>
            <a:r>
              <a:rPr lang="en-GB" sz="2400" dirty="0">
                <a:solidFill>
                  <a:srgbClr val="000000"/>
                </a:solidFill>
                <a:latin typeface="Times New Roman" charset="0"/>
              </a:rPr>
              <a:t>?</a:t>
            </a:r>
            <a:endParaRPr lang="en-GB" sz="28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charset="0"/>
              </a:rPr>
              <a:t>Federal Government and 26(-ish) States are “Daubert States” 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1755776" y="609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The Daubert Standard</a:t>
            </a: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146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752600" y="1153109"/>
            <a:ext cx="8915400" cy="1216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We can simulate profiles as well</a:t>
            </a:r>
            <a:endParaRPr lang="en-US" sz="28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55776" y="533401"/>
            <a:ext cx="8607425" cy="898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Profile Simulator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750542" y="1768884"/>
            <a:ext cx="8915400" cy="153459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Based on DWT MRA</a:t>
            </a:r>
            <a:endParaRPr lang="en-US" sz="2800" baseline="30000" dirty="0">
              <a:latin typeface="Times New Roman" pitchFamily="18" charset="0"/>
              <a:cs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May shed light on the processes which generate the surfaces</a:t>
            </a:r>
          </a:p>
        </p:txBody>
      </p:sp>
      <p:pic>
        <p:nvPicPr>
          <p:cNvPr id="14" name="Picture 13" descr="FIG43.jp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9216" y="3387727"/>
            <a:ext cx="2968891" cy="3202705"/>
          </a:xfrm>
          <a:prstGeom prst="rect">
            <a:avLst/>
          </a:prstGeom>
        </p:spPr>
      </p:pic>
      <p:pic>
        <p:nvPicPr>
          <p:cNvPr id="15" name="Picture 14" descr="pat1_real_sim_profiles.jp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1112" y="3387726"/>
            <a:ext cx="3243574" cy="3142638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136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752600" y="1047805"/>
            <a:ext cx="8915400" cy="121644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Wavelet based simulator for 2D toolmarks:</a:t>
            </a:r>
            <a:endParaRPr lang="en-US" sz="28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55776" y="479929"/>
            <a:ext cx="8607425" cy="898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charset="0"/>
              </a:rPr>
              <a:t>2D Simulations with Wavelets</a:t>
            </a:r>
            <a:endParaRPr lang="en-GB" sz="36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" name="Picture 8" descr="Description: LEA.jpg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48" b="69868"/>
          <a:stretch/>
        </p:blipFill>
        <p:spPr bwMode="auto">
          <a:xfrm>
            <a:off x="1729850" y="1903067"/>
            <a:ext cx="3513296" cy="72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861"/>
          <a:stretch/>
        </p:blipFill>
        <p:spPr>
          <a:xfrm>
            <a:off x="1766080" y="4551404"/>
            <a:ext cx="2885037" cy="2294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145" t="9447" r="3274" b="3071"/>
          <a:stretch/>
        </p:blipFill>
        <p:spPr>
          <a:xfrm rot="21248892">
            <a:off x="8207558" y="4650740"/>
            <a:ext cx="2379833" cy="2168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7074" t="10581" r="7339" b="3015"/>
          <a:stretch/>
        </p:blipFill>
        <p:spPr>
          <a:xfrm>
            <a:off x="5332343" y="3194010"/>
            <a:ext cx="2616036" cy="23972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/>
          <a:srcRect l="16399" t="13793" r="7622" b="10250"/>
          <a:stretch/>
        </p:blipFill>
        <p:spPr>
          <a:xfrm rot="21134155">
            <a:off x="8781985" y="1839153"/>
            <a:ext cx="1040530" cy="957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13485" t="6612" b="9722"/>
          <a:stretch/>
        </p:blipFill>
        <p:spPr>
          <a:xfrm>
            <a:off x="8418036" y="2796290"/>
            <a:ext cx="976753" cy="881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640" y="1941939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/>
                <a:cs typeface="Times New Roman"/>
              </a:rPr>
              <a:t>LH4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07557" y="2858861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/>
                <a:cs typeface="Times New Roman"/>
              </a:rPr>
              <a:t>HL4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13827" t="9827" r="3450" b="10859"/>
          <a:stretch/>
        </p:blipFill>
        <p:spPr>
          <a:xfrm rot="21213259">
            <a:off x="9417655" y="3002234"/>
            <a:ext cx="1021092" cy="9141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96463" y="285576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Times New Roman"/>
                <a:cs typeface="Times New Roman"/>
              </a:rPr>
              <a:t>HH4</a:t>
            </a:r>
          </a:p>
        </p:txBody>
      </p:sp>
      <p:sp>
        <p:nvSpPr>
          <p:cNvPr id="16" name="Right Brace 15"/>
          <p:cNvSpPr/>
          <p:nvPr/>
        </p:nvSpPr>
        <p:spPr>
          <a:xfrm rot="6137889">
            <a:off x="8898278" y="2788439"/>
            <a:ext cx="689008" cy="220402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6" idx="1"/>
          </p:cNvCxnSpPr>
          <p:nvPr/>
        </p:nvCxnSpPr>
        <p:spPr>
          <a:xfrm flipH="1">
            <a:off x="7834899" y="4227049"/>
            <a:ext cx="1334504" cy="392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63953" y="5728201"/>
            <a:ext cx="445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+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284208" y="6051366"/>
            <a:ext cx="3019394" cy="12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575726" y="4988814"/>
            <a:ext cx="12959" cy="868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834900" y="6064324"/>
            <a:ext cx="2942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10796" y="2170341"/>
            <a:ext cx="25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Simulate stochastic detail</a:t>
            </a:r>
          </a:p>
        </p:txBody>
      </p:sp>
      <p:pic>
        <p:nvPicPr>
          <p:cNvPr id="33" name="Picture 32" descr="Description: LEA.jpg"/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938"/>
          <a:stretch/>
        </p:blipFill>
        <p:spPr bwMode="auto">
          <a:xfrm>
            <a:off x="1729850" y="2539673"/>
            <a:ext cx="3513296" cy="1726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5243146" y="2330679"/>
            <a:ext cx="367650" cy="372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8114443" y="2393731"/>
            <a:ext cx="572773" cy="1459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179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16" grpId="0" animBg="1"/>
      <p:bldP spid="21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752600" y="1833034"/>
            <a:ext cx="8686800" cy="4049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600" b="1" i="1" u="sng" dirty="0">
                <a:solidFill>
                  <a:srgbClr val="000000"/>
                </a:solidFill>
                <a:latin typeface="Times New Roman" pitchFamily="18" charset="0"/>
              </a:rPr>
              <a:t>Gauge similarity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 between tool marks </a:t>
            </a:r>
            <a:r>
              <a:rPr lang="en-GB" sz="3600" b="1" i="1" u="sng" dirty="0">
                <a:solidFill>
                  <a:srgbClr val="000000"/>
                </a:solidFill>
                <a:latin typeface="Times New Roman" pitchFamily="18" charset="0"/>
              </a:rPr>
              <a:t>with one number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Similarity “metric” is a function which measures “sameness”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Only requirement: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(A,B) =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(B,A)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There are an INFINITE number of ways to measure similarity!! 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753629" y="2685700"/>
            <a:ext cx="8686800" cy="355235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70036" y="6013947"/>
            <a:ext cx="4688316" cy="5034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Often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max CCF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is used.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8263B8-8B5E-0745-AEAF-D17648BA2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005" y="63428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How to Compare Signals?</a:t>
            </a:r>
          </a:p>
        </p:txBody>
      </p:sp>
    </p:spTree>
    <p:extLst>
      <p:ext uri="{BB962C8B-B14F-4D97-AF65-F5344CB8AC3E}">
        <p14:creationId xmlns:p14="http://schemas.microsoft.com/office/powerpoint/2010/main" val="216276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aligned_profiles.pdf"/>
          <p:cNvPicPr/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008188" y="1236364"/>
            <a:ext cx="8543280" cy="2183817"/>
          </a:xfrm>
          <a:prstGeom prst="rect">
            <a:avLst/>
          </a:prstGeom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33005" y="267978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Known Match (KM) example: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18792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Picture 5" descr="ccf.pdf"/>
          <p:cNvPicPr/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2717114" y="3570210"/>
            <a:ext cx="7094539" cy="1150376"/>
          </a:xfrm>
          <a:prstGeom prst="rect">
            <a:avLst/>
          </a:prstGeom>
        </p:spPr>
      </p:pic>
      <p:pic>
        <p:nvPicPr>
          <p:cNvPr id="7" name="Picture 6" descr="aligned_profiles.pdf"/>
          <p:cNvPicPr/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833004" y="4823210"/>
            <a:ext cx="8508314" cy="22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3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M_high_maxccf.pdf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272" t="18029" r="5314" b="22930"/>
          <a:stretch/>
        </p:blipFill>
        <p:spPr>
          <a:xfrm>
            <a:off x="1981883" y="1392241"/>
            <a:ext cx="8069262" cy="2032000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833005" y="47322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KNM can sometimes have high max-</a:t>
            </a:r>
            <a:r>
              <a:rPr lang="en-GB" sz="3600" dirty="0" err="1">
                <a:solidFill>
                  <a:srgbClr val="000000"/>
                </a:solidFill>
                <a:latin typeface="Times New Roman" pitchFamily="18" charset="0"/>
              </a:rPr>
              <a:t>ccf</a:t>
            </a: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4768479" y="3569385"/>
            <a:ext cx="26687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max-</a:t>
            </a:r>
            <a:r>
              <a:rPr lang="en-GB" sz="3200" dirty="0" err="1">
                <a:solidFill>
                  <a:srgbClr val="000000"/>
                </a:solidFill>
                <a:latin typeface="Times New Roman" pitchFamily="18" charset="0"/>
              </a:rPr>
              <a:t>ccf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 0.751</a:t>
            </a:r>
            <a:endParaRPr lang="en-US" sz="3200" dirty="0"/>
          </a:p>
        </p:txBody>
      </p:sp>
      <p:pic>
        <p:nvPicPr>
          <p:cNvPr id="7" name="Picture 6" descr="KNM_high_maxccf_overlapped.pdf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5" t="18029" r="5238" b="24390"/>
          <a:stretch/>
        </p:blipFill>
        <p:spPr>
          <a:xfrm>
            <a:off x="2161939" y="4331385"/>
            <a:ext cx="7889207" cy="198177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1924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37229" y="1181046"/>
            <a:ext cx="831070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400" b="1" dirty="0" err="1">
                <a:latin typeface="Times New Roman"/>
                <a:cs typeface="Times New Roman"/>
              </a:rPr>
              <a:t>Univariate</a:t>
            </a:r>
            <a:r>
              <a:rPr lang="en-US" sz="2400" dirty="0">
                <a:latin typeface="Times New Roman"/>
                <a:cs typeface="Times New Roman"/>
              </a:rPr>
              <a:t> approaches compute estimates of similarity score distributions for </a:t>
            </a:r>
            <a:r>
              <a:rPr lang="en-US" sz="2400" b="1" dirty="0">
                <a:latin typeface="Times New Roman"/>
                <a:cs typeface="Times New Roman"/>
              </a:rPr>
              <a:t>Known Matches </a:t>
            </a:r>
            <a:r>
              <a:rPr lang="en-US" sz="2400" dirty="0">
                <a:latin typeface="Times New Roman"/>
                <a:cs typeface="Times New Roman"/>
              </a:rPr>
              <a:t>(KM) and </a:t>
            </a:r>
            <a:r>
              <a:rPr lang="en-US" sz="2400" b="1" dirty="0">
                <a:latin typeface="Times New Roman"/>
                <a:cs typeface="Times New Roman"/>
              </a:rPr>
              <a:t>Known Non-Matches</a:t>
            </a:r>
            <a:r>
              <a:rPr lang="en-US" sz="2400" dirty="0">
                <a:latin typeface="Times New Roman"/>
                <a:cs typeface="Times New Roman"/>
              </a:rPr>
              <a:t> (KNM)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521882" y="457281"/>
            <a:ext cx="5040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latin typeface="Times New Roman"/>
                <a:cs typeface="Times New Roman"/>
              </a:rPr>
              <a:t>Pair-Wise Comparisons</a:t>
            </a:r>
          </a:p>
        </p:txBody>
      </p:sp>
      <p:pic>
        <p:nvPicPr>
          <p:cNvPr id="31" name="Picture 30" descr="max_ccf_dists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7230" y="2317983"/>
            <a:ext cx="8462999" cy="369239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674403" y="4624815"/>
            <a:ext cx="5254832" cy="1685623"/>
            <a:chOff x="150403" y="4624814"/>
            <a:chExt cx="5254832" cy="1685623"/>
          </a:xfrm>
        </p:grpSpPr>
        <p:cxnSp>
          <p:nvCxnSpPr>
            <p:cNvPr id="70" name="Straight Connector 69"/>
            <p:cNvCxnSpPr/>
            <p:nvPr/>
          </p:nvCxnSpPr>
          <p:spPr>
            <a:xfrm>
              <a:off x="5049581" y="4624814"/>
              <a:ext cx="0" cy="203401"/>
            </a:xfrm>
            <a:prstGeom prst="line">
              <a:avLst/>
            </a:prstGeom>
            <a:ln>
              <a:solidFill>
                <a:srgbClr val="FF84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/>
          </p:nvGrpSpPr>
          <p:grpSpPr>
            <a:xfrm>
              <a:off x="150403" y="4633452"/>
              <a:ext cx="5254832" cy="1676985"/>
              <a:chOff x="150403" y="4633452"/>
              <a:chExt cx="5254832" cy="167698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2614104" y="4633452"/>
                <a:ext cx="2791131" cy="825200"/>
                <a:chOff x="2614104" y="4633452"/>
                <a:chExt cx="2791131" cy="825200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2963430" y="4633452"/>
                  <a:ext cx="2437702" cy="825200"/>
                  <a:chOff x="2963430" y="4633452"/>
                  <a:chExt cx="2437702" cy="825200"/>
                </a:xfrm>
              </p:grpSpPr>
              <p:cxnSp>
                <p:nvCxnSpPr>
                  <p:cNvPr id="7" name="Straight Connector 6"/>
                  <p:cNvCxnSpPr/>
                  <p:nvPr/>
                </p:nvCxnSpPr>
                <p:spPr>
                  <a:xfrm>
                    <a:off x="5392937" y="4633452"/>
                    <a:ext cx="0" cy="825200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/>
                  <p:cNvCxnSpPr/>
                  <p:nvPr/>
                </p:nvCxnSpPr>
                <p:spPr>
                  <a:xfrm rot="5400000">
                    <a:off x="5221710" y="4454030"/>
                    <a:ext cx="0" cy="358844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/>
                  <p:cNvCxnSpPr/>
                  <p:nvPr/>
                </p:nvCxnSpPr>
                <p:spPr>
                  <a:xfrm>
                    <a:off x="4700525" y="4812464"/>
                    <a:ext cx="0" cy="121106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/>
                  <p:cNvCxnSpPr/>
                  <p:nvPr/>
                </p:nvCxnSpPr>
                <p:spPr>
                  <a:xfrm>
                    <a:off x="4349022" y="4932375"/>
                    <a:ext cx="0" cy="166829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/>
                  <p:cNvCxnSpPr/>
                  <p:nvPr/>
                </p:nvCxnSpPr>
                <p:spPr>
                  <a:xfrm>
                    <a:off x="4005685" y="5092969"/>
                    <a:ext cx="0" cy="139396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3654175" y="5228982"/>
                    <a:ext cx="0" cy="102818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3306767" y="5325372"/>
                    <a:ext cx="0" cy="64003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2963430" y="5395832"/>
                    <a:ext cx="0" cy="45715"/>
                  </a:xfrm>
                  <a:prstGeom prst="line">
                    <a:avLst/>
                  </a:prstGeom>
                  <a:ln>
                    <a:solidFill>
                      <a:srgbClr val="FF84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9" name="Straight Connector 68"/>
                <p:cNvCxnSpPr/>
                <p:nvPr/>
              </p:nvCxnSpPr>
              <p:spPr>
                <a:xfrm rot="5400000">
                  <a:off x="4871753" y="4641236"/>
                  <a:ext cx="0" cy="358844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rot="5400000">
                  <a:off x="4520628" y="4749576"/>
                  <a:ext cx="0" cy="367988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 rot="5400000">
                  <a:off x="4181794" y="4919782"/>
                  <a:ext cx="0" cy="358844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 rot="5400000">
                  <a:off x="3831144" y="5051697"/>
                  <a:ext cx="0" cy="358844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rot="5400000">
                  <a:off x="3480494" y="5156832"/>
                  <a:ext cx="0" cy="358844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rot="5400000">
                  <a:off x="3135539" y="5219483"/>
                  <a:ext cx="0" cy="358844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rot="5400000">
                  <a:off x="4009670" y="4058990"/>
                  <a:ext cx="0" cy="2791131"/>
                </a:xfrm>
                <a:prstGeom prst="line">
                  <a:avLst/>
                </a:prstGeom>
                <a:ln>
                  <a:solidFill>
                    <a:srgbClr val="FF84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Arrow Connector 10"/>
              <p:cNvCxnSpPr/>
              <p:nvPr/>
            </p:nvCxnSpPr>
            <p:spPr>
              <a:xfrm flipV="1">
                <a:off x="3651722" y="5244447"/>
                <a:ext cx="929087" cy="765928"/>
              </a:xfrm>
              <a:prstGeom prst="straightConnector1">
                <a:avLst/>
              </a:prstGeom>
              <a:ln>
                <a:solidFill>
                  <a:srgbClr val="FF84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150403" y="5941105"/>
                <a:ext cx="48397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/>
                    <a:cs typeface="Times New Roman"/>
                  </a:rPr>
                  <a:t>#False Non-matches/#KM-Comparisons = FNMR</a:t>
                </a: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6386969" y="4591171"/>
            <a:ext cx="4390946" cy="1719267"/>
            <a:chOff x="4862969" y="4591170"/>
            <a:chExt cx="4390946" cy="1719267"/>
          </a:xfrm>
        </p:grpSpPr>
        <p:grpSp>
          <p:nvGrpSpPr>
            <p:cNvPr id="2" name="Group 1"/>
            <p:cNvGrpSpPr/>
            <p:nvPr/>
          </p:nvGrpSpPr>
          <p:grpSpPr>
            <a:xfrm>
              <a:off x="5401131" y="4591170"/>
              <a:ext cx="1734255" cy="867482"/>
              <a:chOff x="5401131" y="4591170"/>
              <a:chExt cx="1734255" cy="86748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401765" y="4591170"/>
                <a:ext cx="344386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745845" y="4959210"/>
                <a:ext cx="344386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089925" y="5231410"/>
                <a:ext cx="344386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438797" y="5383810"/>
                <a:ext cx="344386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787669" y="5430786"/>
                <a:ext cx="344386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735973" y="4591170"/>
                <a:ext cx="0" cy="38303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089925" y="4952858"/>
                <a:ext cx="0" cy="29158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443589" y="5225061"/>
                <a:ext cx="0" cy="16356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6787669" y="5377462"/>
                <a:ext cx="0" cy="6298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5401131" y="5453860"/>
                <a:ext cx="1734255" cy="479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414810" y="4595957"/>
                <a:ext cx="0" cy="84936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4862969" y="5941105"/>
              <a:ext cx="43909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/>
                  <a:cs typeface="Times New Roman"/>
                </a:rPr>
                <a:t>#False Matches/#KNM-Comparisons = FMR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 flipV="1">
              <a:off x="5911274" y="5244447"/>
              <a:ext cx="1916546" cy="76592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3115030" y="6402494"/>
            <a:ext cx="645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Error rate = (#False Non-matches + #False Matches)/#Comparisons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607262" y="2797021"/>
            <a:ext cx="23097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KNM similarity score distribution</a:t>
            </a:r>
            <a:endParaRPr lang="en-US" sz="1600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925519" y="3164859"/>
            <a:ext cx="1054315" cy="620138"/>
          </a:xfrm>
          <a:prstGeom prst="straightConnector1">
            <a:avLst/>
          </a:prstGeom>
          <a:ln>
            <a:solidFill>
              <a:srgbClr val="F390A7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8187899" y="3164859"/>
            <a:ext cx="276614" cy="620138"/>
          </a:xfrm>
          <a:prstGeom prst="straightConnector1">
            <a:avLst/>
          </a:prstGeom>
          <a:ln>
            <a:solidFill>
              <a:srgbClr val="60F39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034606" y="2797690"/>
            <a:ext cx="23097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KM similarity score distribution</a:t>
            </a:r>
            <a:endParaRPr lang="en-US" sz="1600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6934018" y="3885628"/>
            <a:ext cx="0" cy="21030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589613" y="354141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Cut-off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925765" y="5810483"/>
            <a:ext cx="147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Call: Matches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962236" y="5797517"/>
            <a:ext cx="194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Call: Non-Matches</a:t>
            </a:r>
          </a:p>
        </p:txBody>
      </p:sp>
      <p:sp>
        <p:nvSpPr>
          <p:cNvPr id="89" name="Right Arrow 88"/>
          <p:cNvSpPr/>
          <p:nvPr/>
        </p:nvSpPr>
        <p:spPr>
          <a:xfrm>
            <a:off x="8361227" y="5873359"/>
            <a:ext cx="1159453" cy="28130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flipH="1">
            <a:off x="2866649" y="5850537"/>
            <a:ext cx="2150903" cy="28130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4" grpId="0"/>
      <p:bldP spid="86" grpId="0"/>
      <p:bldP spid="87" grpId="0"/>
      <p:bldP spid="87" grpId="1"/>
      <p:bldP spid="88" grpId="0"/>
      <p:bldP spid="88" grpId="1"/>
      <p:bldP spid="89" grpId="0" animBg="1"/>
      <p:bldP spid="89" grpId="1" animBg="1"/>
      <p:bldP spid="90" grpId="0" animBg="1"/>
      <p:bldP spid="9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7980" y="2174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KM_compare_clipped_fa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28672" y="621557"/>
            <a:ext cx="5201920" cy="2926080"/>
          </a:xfrm>
          <a:prstGeom prst="rect">
            <a:avLst/>
          </a:prstGeom>
        </p:spPr>
      </p:pic>
      <p:pic>
        <p:nvPicPr>
          <p:cNvPr id="11" name="KNM_compare_clipped_fast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97742" y="3704765"/>
            <a:ext cx="5364480" cy="30175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28853" y="4163847"/>
            <a:ext cx="1314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KNM1=KM1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5710" y="4464395"/>
            <a:ext cx="766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KNM2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5710" y="4958776"/>
            <a:ext cx="347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Compare “lines” KNM1 vs. KNM2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768605" y="4628325"/>
            <a:ext cx="25042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3"/>
          </p:cNvCxnSpPr>
          <p:nvPr/>
        </p:nvCxnSpPr>
        <p:spPr>
          <a:xfrm>
            <a:off x="4243836" y="4333124"/>
            <a:ext cx="11837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828635" y="5301372"/>
            <a:ext cx="671008" cy="109048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18380" y="987512"/>
            <a:ext cx="617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KM1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25237" y="1288060"/>
            <a:ext cx="617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KM2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25237" y="1782441"/>
            <a:ext cx="314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Compare “lines” KM1 vs. KM2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544244" y="1451990"/>
            <a:ext cx="226654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3"/>
          </p:cNvCxnSpPr>
          <p:nvPr/>
        </p:nvCxnSpPr>
        <p:spPr>
          <a:xfrm>
            <a:off x="3536256" y="1156789"/>
            <a:ext cx="21003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925106" y="2125037"/>
            <a:ext cx="671008" cy="109048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73881" y="1345236"/>
            <a:ext cx="32063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KM matching lines </a:t>
            </a:r>
          </a:p>
          <a:p>
            <a:pPr algn="ctr"/>
            <a:r>
              <a:rPr lang="en-US" sz="2800" b="1" dirty="0">
                <a:solidFill>
                  <a:srgbClr val="008000"/>
                </a:solidFill>
                <a:latin typeface="Times New Roman"/>
                <a:cs typeface="Times New Roman"/>
              </a:rPr>
              <a:t>and scores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07494" y="4468355"/>
            <a:ext cx="34660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KNM matching lines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and scores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5400000">
            <a:off x="2613885" y="1339332"/>
            <a:ext cx="1248294" cy="31950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2" name="Picture 5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5400000">
            <a:off x="2583431" y="4489370"/>
            <a:ext cx="1261663" cy="3157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13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6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737"/>
                            </p:stCondLst>
                            <p:childTnLst>
                              <p:par>
                                <p:cTn id="1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37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43" grpId="0"/>
      <p:bldP spid="44" grpId="0"/>
      <p:bldP spid="45" grpId="0"/>
      <p:bldP spid="49" grpId="0"/>
      <p:bldP spid="5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f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0" t="16863" r="2011" b="13687"/>
          <a:stretch/>
        </p:blipFill>
        <p:spPr>
          <a:xfrm>
            <a:off x="1834768" y="2143516"/>
            <a:ext cx="8674471" cy="3580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77701" y="1629532"/>
            <a:ext cx="5543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 tool mark is a “word” in a chapter.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5591003" y="4224053"/>
            <a:ext cx="418860" cy="19454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6685446" y="3197295"/>
            <a:ext cx="581001" cy="298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91004" y="6182999"/>
            <a:ext cx="167544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85467" y="6274420"/>
            <a:ext cx="3942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 line is a “letter” in a “word”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669886" y="437659"/>
            <a:ext cx="910297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Take a representative for a group of tool marks </a:t>
            </a:r>
          </a:p>
          <a:p>
            <a:pPr algn="ctr"/>
            <a:r>
              <a:rPr lang="en-US" sz="3200" dirty="0">
                <a:latin typeface="Times New Roman"/>
                <a:cs typeface="Times New Roman"/>
              </a:rPr>
              <a:t>made by the same tool as a “chapter” in a “dictionary”</a:t>
            </a:r>
          </a:p>
        </p:txBody>
      </p:sp>
    </p:spTree>
    <p:extLst>
      <p:ext uri="{BB962C8B-B14F-4D97-AF65-F5344CB8AC3E}">
        <p14:creationId xmlns:p14="http://schemas.microsoft.com/office/powerpoint/2010/main" val="9766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asotti-Murdock_dictionary-CMS_spa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78" y="1481360"/>
            <a:ext cx="5385253" cy="5371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687264" y="3826082"/>
            <a:ext cx="46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1740 </a:t>
            </a:r>
            <a:r>
              <a:rPr lang="en-US" dirty="0" err="1">
                <a:latin typeface="Times New Roman"/>
                <a:cs typeface="Times New Roman"/>
              </a:rPr>
              <a:t>Toolmarks</a:t>
            </a:r>
            <a:r>
              <a:rPr lang="en-US" dirty="0">
                <a:latin typeface="Times New Roman"/>
                <a:cs typeface="Times New Roman"/>
              </a:rPr>
              <a:t> (screwdriver striation profiles) </a:t>
            </a:r>
          </a:p>
          <a:p>
            <a:pPr algn="ctr"/>
            <a:r>
              <a:rPr lang="en-US" dirty="0">
                <a:latin typeface="Times New Roman"/>
                <a:cs typeface="Times New Roman"/>
              </a:rPr>
              <a:t>from database and simulation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492" y="901641"/>
            <a:ext cx="3050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Times New Roman"/>
                <a:cs typeface="Times New Roman"/>
              </a:rPr>
              <a:t>Biasotti</a:t>
            </a:r>
            <a:r>
              <a:rPr lang="en-US" b="1" dirty="0">
                <a:latin typeface="Times New Roman"/>
                <a:cs typeface="Times New Roman"/>
              </a:rPr>
              <a:t>-Murdock Dictionary</a:t>
            </a:r>
          </a:p>
          <a:p>
            <a:pPr algn="ctr"/>
            <a:r>
              <a:rPr lang="en-US" b="1" dirty="0">
                <a:latin typeface="Times New Roman"/>
                <a:cs typeface="Times New Roman"/>
              </a:rPr>
              <a:t>(58 “chapters”)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22078" y="382705"/>
            <a:ext cx="73076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Consecutive Matching </a:t>
            </a:r>
            <a:r>
              <a:rPr lang="en-US" sz="3200" dirty="0" err="1">
                <a:latin typeface="Times New Roman"/>
                <a:cs typeface="Times New Roman"/>
              </a:rPr>
              <a:t>Striae</a:t>
            </a:r>
            <a:r>
              <a:rPr lang="en-US" sz="3200" dirty="0">
                <a:latin typeface="Times New Roman"/>
                <a:cs typeface="Times New Roman"/>
              </a:rPr>
              <a:t> (CMS)-Space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300577" y="1127434"/>
            <a:ext cx="13046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544604" y="1127434"/>
            <a:ext cx="11210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2550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144476" y="2668547"/>
            <a:ext cx="3523525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How many PCs should we use to represent the data??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dirty="0">
                <a:latin typeface="Times New Roman"/>
                <a:cs typeface="Times New Roman"/>
              </a:rPr>
              <a:t>No unique answer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7144476" y="4450513"/>
            <a:ext cx="3523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dirty="0">
                <a:latin typeface="Times New Roman"/>
                <a:cs typeface="Times New Roman"/>
              </a:rPr>
              <a:t>FIRST we </a:t>
            </a:r>
            <a:r>
              <a:rPr lang="en-US" b="1" i="1" u="sng" dirty="0">
                <a:latin typeface="Times New Roman"/>
                <a:cs typeface="Times New Roman"/>
              </a:rPr>
              <a:t>need an algorithm to I.D. a toolmark</a:t>
            </a:r>
            <a:r>
              <a:rPr lang="en-US" dirty="0">
                <a:latin typeface="Times New Roman"/>
                <a:cs typeface="Times New Roman"/>
              </a:rPr>
              <a:t> to a tool 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movie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246" t="9415" r="14500" b="4076"/>
          <a:stretch/>
        </p:blipFill>
        <p:spPr>
          <a:xfrm>
            <a:off x="2005267" y="1433576"/>
            <a:ext cx="4825993" cy="4843477"/>
          </a:xfrm>
          <a:prstGeom prst="rect">
            <a:avLst/>
          </a:prstGeom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828800" y="533400"/>
            <a:ext cx="8534400" cy="111406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3D PCA of 1740 real and simulated </a:t>
            </a:r>
            <a:r>
              <a:rPr lang="en-US" sz="2400" dirty="0" err="1">
                <a:latin typeface="Times New Roman" charset="0"/>
                <a:ea typeface="Times New Roman" charset="0"/>
                <a:cs typeface="Times New Roman" charset="0"/>
              </a:rPr>
              <a:t>Biasotti-Murdock’d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striation patterns from 58 screwdrivers</a:t>
            </a:r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5827" t="3350"/>
          <a:stretch/>
        </p:blipFill>
        <p:spPr>
          <a:xfrm>
            <a:off x="2125584" y="1607360"/>
            <a:ext cx="4491791" cy="4857089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869647" y="5997440"/>
            <a:ext cx="8534400" cy="83270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~9% variance retained</a:t>
            </a:r>
          </a:p>
        </p:txBody>
      </p:sp>
    </p:spTree>
    <p:extLst>
      <p:ext uri="{BB962C8B-B14F-4D97-AF65-F5344CB8AC3E}">
        <p14:creationId xmlns:p14="http://schemas.microsoft.com/office/powerpoint/2010/main" val="36617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100"/>
                            </p:stCondLst>
                            <p:childTnLst>
                              <p:par>
                                <p:cTn id="1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9049" y="4053707"/>
            <a:ext cx="3275576" cy="24566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5649" y="4067075"/>
            <a:ext cx="3275575" cy="24566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10633" y="6523755"/>
            <a:ext cx="130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Jerry </a:t>
            </a:r>
            <a:r>
              <a:rPr lang="en-US" dirty="0" err="1">
                <a:latin typeface="Times"/>
                <a:cs typeface="Times"/>
              </a:rPr>
              <a:t>Petillo</a:t>
            </a:r>
            <a:endParaRPr lang="en-US" dirty="0">
              <a:latin typeface="Times"/>
              <a:cs typeface="Time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42630" y="3677781"/>
            <a:ext cx="680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KM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53136" y="3692924"/>
            <a:ext cx="902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KNM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10" descr="P1000762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0168" y="1094405"/>
            <a:ext cx="3658702" cy="2744027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55776" y="118080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Tool Mark Comparison Microscope</a:t>
            </a:r>
          </a:p>
        </p:txBody>
      </p:sp>
    </p:spTree>
    <p:extLst>
      <p:ext uri="{BB962C8B-B14F-4D97-AF65-F5344CB8AC3E}">
        <p14:creationId xmlns:p14="http://schemas.microsoft.com/office/powerpoint/2010/main" val="373791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92076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Support Vector Machines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52600" y="974726"/>
            <a:ext cx="8686800" cy="5883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Support Vector Machines (SVM) determine efficient association rules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 </a:t>
            </a:r>
            <a:r>
              <a:rPr lang="en-US" sz="2400" b="1" i="1" u="sng" dirty="0">
                <a:latin typeface="Times New Roman"/>
                <a:cs typeface="Times New Roman"/>
              </a:rPr>
              <a:t>In the absence of specific knowledge of probability densities</a:t>
            </a:r>
            <a:endParaRPr lang="en-US" sz="2400" u="sng" dirty="0">
              <a:latin typeface="Times New Roman"/>
              <a:cs typeface="Times New Roman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 rot="21033126">
            <a:off x="2434004" y="3450915"/>
            <a:ext cx="3493839" cy="3101609"/>
            <a:chOff x="898257" y="2362200"/>
            <a:chExt cx="3493839" cy="3101609"/>
          </a:xfrm>
        </p:grpSpPr>
        <p:sp>
          <p:nvSpPr>
            <p:cNvPr id="10" name="Plus 9"/>
            <p:cNvSpPr/>
            <p:nvPr/>
          </p:nvSpPr>
          <p:spPr>
            <a:xfrm>
              <a:off x="1796256" y="49530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" name="Plus 11"/>
            <p:cNvSpPr/>
            <p:nvPr/>
          </p:nvSpPr>
          <p:spPr>
            <a:xfrm>
              <a:off x="4039394" y="25146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" name="Plus 12"/>
            <p:cNvSpPr/>
            <p:nvPr/>
          </p:nvSpPr>
          <p:spPr>
            <a:xfrm>
              <a:off x="3277394" y="38481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Plus 13"/>
            <p:cNvSpPr/>
            <p:nvPr/>
          </p:nvSpPr>
          <p:spPr>
            <a:xfrm flipV="1">
              <a:off x="3277394" y="23622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" name="Plus 14"/>
            <p:cNvSpPr/>
            <p:nvPr/>
          </p:nvSpPr>
          <p:spPr>
            <a:xfrm>
              <a:off x="3076264" y="4534003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" name="Plus 15"/>
            <p:cNvSpPr/>
            <p:nvPr/>
          </p:nvSpPr>
          <p:spPr>
            <a:xfrm>
              <a:off x="1643856" y="47244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" name="Plus 16"/>
            <p:cNvSpPr/>
            <p:nvPr/>
          </p:nvSpPr>
          <p:spPr>
            <a:xfrm>
              <a:off x="2210594" y="38481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" name="Plus 17"/>
            <p:cNvSpPr/>
            <p:nvPr/>
          </p:nvSpPr>
          <p:spPr>
            <a:xfrm>
              <a:off x="2493431" y="5235209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" name="Plus 18"/>
            <p:cNvSpPr/>
            <p:nvPr/>
          </p:nvSpPr>
          <p:spPr>
            <a:xfrm>
              <a:off x="2863056" y="28956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" name="Plus 19"/>
            <p:cNvSpPr/>
            <p:nvPr/>
          </p:nvSpPr>
          <p:spPr>
            <a:xfrm>
              <a:off x="2634456" y="45720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" name="Plus 20"/>
            <p:cNvSpPr/>
            <p:nvPr/>
          </p:nvSpPr>
          <p:spPr>
            <a:xfrm>
              <a:off x="2210594" y="42672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Plus 21"/>
            <p:cNvSpPr/>
            <p:nvPr/>
          </p:nvSpPr>
          <p:spPr>
            <a:xfrm>
              <a:off x="1339056" y="50292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" name="Plus 22"/>
            <p:cNvSpPr/>
            <p:nvPr/>
          </p:nvSpPr>
          <p:spPr>
            <a:xfrm>
              <a:off x="4163496" y="2915385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Plus 23"/>
            <p:cNvSpPr/>
            <p:nvPr/>
          </p:nvSpPr>
          <p:spPr>
            <a:xfrm>
              <a:off x="2634456" y="38481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5" name="Plus 24"/>
            <p:cNvSpPr/>
            <p:nvPr/>
          </p:nvSpPr>
          <p:spPr>
            <a:xfrm>
              <a:off x="2520156" y="24003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" name="Plus 25"/>
            <p:cNvSpPr/>
            <p:nvPr/>
          </p:nvSpPr>
          <p:spPr>
            <a:xfrm>
              <a:off x="1282021" y="3963694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7" name="Plus 26"/>
            <p:cNvSpPr/>
            <p:nvPr/>
          </p:nvSpPr>
          <p:spPr>
            <a:xfrm>
              <a:off x="953294" y="43815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8" name="Plus 27"/>
            <p:cNvSpPr/>
            <p:nvPr/>
          </p:nvSpPr>
          <p:spPr>
            <a:xfrm>
              <a:off x="898257" y="4862653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" name="Plus 28"/>
            <p:cNvSpPr/>
            <p:nvPr/>
          </p:nvSpPr>
          <p:spPr>
            <a:xfrm>
              <a:off x="3277394" y="32766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0" name="Plus 29"/>
            <p:cNvSpPr/>
            <p:nvPr/>
          </p:nvSpPr>
          <p:spPr>
            <a:xfrm>
              <a:off x="1403436" y="3445898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1" name="Plus 30"/>
            <p:cNvSpPr/>
            <p:nvPr/>
          </p:nvSpPr>
          <p:spPr>
            <a:xfrm>
              <a:off x="1677194" y="42672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2" name="Plus 31"/>
            <p:cNvSpPr/>
            <p:nvPr/>
          </p:nvSpPr>
          <p:spPr>
            <a:xfrm>
              <a:off x="3124994" y="29718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3" name="Plus 32"/>
            <p:cNvSpPr/>
            <p:nvPr/>
          </p:nvSpPr>
          <p:spPr>
            <a:xfrm>
              <a:off x="1791494" y="3619500"/>
              <a:ext cx="228600" cy="228600"/>
            </a:xfrm>
            <a:prstGeom prst="mathPlu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grpSp>
        <p:nvGrpSpPr>
          <p:cNvPr id="3" name="Group 90"/>
          <p:cNvGrpSpPr/>
          <p:nvPr/>
        </p:nvGrpSpPr>
        <p:grpSpPr>
          <a:xfrm rot="1392436">
            <a:off x="6064120" y="3930344"/>
            <a:ext cx="2183066" cy="2456821"/>
            <a:chOff x="3221442" y="3097442"/>
            <a:chExt cx="2183066" cy="2456821"/>
          </a:xfrm>
        </p:grpSpPr>
        <p:sp>
          <p:nvSpPr>
            <p:cNvPr id="35" name="Oval 34"/>
            <p:cNvSpPr/>
            <p:nvPr/>
          </p:nvSpPr>
          <p:spPr>
            <a:xfrm>
              <a:off x="3221442" y="4724552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3311092" y="391707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3416187" y="445662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3962400" y="38100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962400" y="45720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3968588" y="3488819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4724400" y="3785405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346787" y="5401863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4550064" y="3097442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4389008" y="4323655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>
              <a:off x="5252108" y="320752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>
              <a:off x="3581400" y="4114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57" name="Straight Connector 56"/>
          <p:cNvCxnSpPr/>
          <p:nvPr/>
        </p:nvCxnSpPr>
        <p:spPr>
          <a:xfrm rot="5400000">
            <a:off x="3901075" y="4251174"/>
            <a:ext cx="3413668" cy="1555453"/>
          </a:xfrm>
          <a:prstGeom prst="line">
            <a:avLst/>
          </a:prstGeom>
          <a:ln w="38100">
            <a:solidFill>
              <a:schemeClr val="tx2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Donut 67"/>
          <p:cNvSpPr/>
          <p:nvPr/>
        </p:nvSpPr>
        <p:spPr>
          <a:xfrm>
            <a:off x="5825186" y="5007114"/>
            <a:ext cx="420391" cy="374966"/>
          </a:xfrm>
          <a:prstGeom prst="donut">
            <a:avLst>
              <a:gd name="adj" fmla="val 8981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Donut 72"/>
          <p:cNvSpPr/>
          <p:nvPr/>
        </p:nvSpPr>
        <p:spPr>
          <a:xfrm>
            <a:off x="5435593" y="3676927"/>
            <a:ext cx="420391" cy="374966"/>
          </a:xfrm>
          <a:prstGeom prst="donut">
            <a:avLst>
              <a:gd name="adj" fmla="val 8981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Donut 73"/>
          <p:cNvSpPr/>
          <p:nvPr/>
        </p:nvSpPr>
        <p:spPr>
          <a:xfrm>
            <a:off x="4635091" y="5452209"/>
            <a:ext cx="420391" cy="374966"/>
          </a:xfrm>
          <a:prstGeom prst="donut">
            <a:avLst>
              <a:gd name="adj" fmla="val 8981"/>
            </a:avLst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rot="5400000">
            <a:off x="3418481" y="4249116"/>
            <a:ext cx="3413668" cy="1555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5400000">
            <a:off x="4328067" y="4352088"/>
            <a:ext cx="3413668" cy="15554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867764" y="6407838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SVM decision boundary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665772" y="6129430"/>
            <a:ext cx="735497" cy="26302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9239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3" grpId="0" animBg="1"/>
      <p:bldP spid="74" grpId="0" animBg="1"/>
      <p:bldP spid="7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1752600" y="1061306"/>
            <a:ext cx="8686800" cy="23194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How many Principal Components should we use?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221964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PCA-SVM</a:t>
            </a:r>
          </a:p>
        </p:txBody>
      </p:sp>
      <p:pic>
        <p:nvPicPr>
          <p:cNvPr id="11" name="Picture 10" descr="HOOCV_pca-svm_screwdriver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74" y="2488359"/>
            <a:ext cx="8411526" cy="421519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rot="5400000">
            <a:off x="4711813" y="5332786"/>
            <a:ext cx="875216" cy="54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05194" y="4839411"/>
            <a:ext cx="332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With 7 PCs, expect ~3% error rate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6910756" y="5721509"/>
            <a:ext cx="510346" cy="4204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20657" y="5350141"/>
            <a:ext cx="3329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With 13 PCs, expect ~1% error rate</a:t>
            </a:r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977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1752600" y="1035564"/>
            <a:ext cx="8686800" cy="18818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Cross-Validation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: hold-out chunks of data set for testing 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Known since 1940s</a:t>
            </a:r>
            <a:endParaRPr lang="en-US" sz="2800" dirty="0">
              <a:latin typeface="Times New Roman"/>
              <a:cs typeface="Times New Roman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Most common: </a:t>
            </a:r>
            <a:r>
              <a:rPr lang="en-US" sz="2800" b="1" dirty="0">
                <a:latin typeface="Times New Roman"/>
                <a:cs typeface="Times New Roman"/>
              </a:rPr>
              <a:t>Hold-one-out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8466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Error Rate Estimation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52600" y="3226312"/>
            <a:ext cx="8686800" cy="2817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Bootstrap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: Randomly selection of observed data (with replacement) </a:t>
            </a: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Known since the 1970s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Can yield </a:t>
            </a:r>
            <a:r>
              <a:rPr lang="en-US" sz="2800" b="1" i="1" u="sng" dirty="0">
                <a:latin typeface="Times New Roman"/>
                <a:cs typeface="Times New Roman"/>
              </a:rPr>
              <a:t>confidence intervals around error rate estimate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52600" y="5866502"/>
            <a:ext cx="8686800" cy="89498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The Best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: Small training set, BIG test set </a:t>
            </a:r>
            <a:endParaRPr lang="en-US" sz="2800" u="sng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27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521126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How good of a “match” is it?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Conformal Prediction</a:t>
            </a:r>
            <a:r>
              <a:rPr lang="en-GB" sz="3200" baseline="30000" dirty="0">
                <a:solidFill>
                  <a:srgbClr val="000000"/>
                </a:solidFill>
                <a:latin typeface="Times New Roman" pitchFamily="18" charset="0"/>
              </a:rPr>
              <a:t>Vovk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524000" y="5616458"/>
            <a:ext cx="413598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4163" indent="-284163">
              <a:spcBef>
                <a:spcPts val="500"/>
              </a:spcBef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Data should be IID but that’s it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324600" y="6238911"/>
            <a:ext cx="4343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4610100" y="4525999"/>
            <a:ext cx="3429794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rot="16200000">
            <a:off x="4309970" y="4302907"/>
            <a:ext cx="3506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Cumulative # of Errors</a:t>
            </a:r>
            <a:endParaRPr lang="en-US" sz="2800" dirty="0"/>
          </a:p>
        </p:txBody>
      </p:sp>
      <p:sp>
        <p:nvSpPr>
          <p:cNvPr id="99" name="Rectangle 98"/>
          <p:cNvSpPr/>
          <p:nvPr/>
        </p:nvSpPr>
        <p:spPr>
          <a:xfrm>
            <a:off x="6400800" y="6250679"/>
            <a:ext cx="41868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Sequence of Unk Obs Vects</a:t>
            </a:r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6324600" y="2811499"/>
            <a:ext cx="4191000" cy="3429000"/>
            <a:chOff x="4800600" y="2811499"/>
            <a:chExt cx="4191000" cy="3429000"/>
          </a:xfrm>
        </p:grpSpPr>
        <p:cxnSp>
          <p:nvCxnSpPr>
            <p:cNvPr id="96" name="Straight Connector 95"/>
            <p:cNvCxnSpPr/>
            <p:nvPr/>
          </p:nvCxnSpPr>
          <p:spPr>
            <a:xfrm flipV="1">
              <a:off x="4800600" y="2811499"/>
              <a:ext cx="4191000" cy="3429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9"/>
            <p:cNvGrpSpPr/>
            <p:nvPr/>
          </p:nvGrpSpPr>
          <p:grpSpPr>
            <a:xfrm>
              <a:off x="5952203" y="3183569"/>
              <a:ext cx="1754176" cy="923330"/>
              <a:chOff x="5865824" y="2505670"/>
              <a:chExt cx="1754176" cy="92333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rot="16200000" flipH="1">
                <a:off x="7239000" y="2819400"/>
                <a:ext cx="381000" cy="381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ectangle 18"/>
              <p:cNvSpPr/>
              <p:nvPr/>
            </p:nvSpPr>
            <p:spPr>
              <a:xfrm>
                <a:off x="5865824" y="2505670"/>
                <a:ext cx="16779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/>
                    <a:cs typeface="Times New Roman"/>
                  </a:rPr>
                  <a:t>80% confidence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20% error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Slope = 0.2 </a:t>
                </a:r>
                <a:endParaRPr lang="en-US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6324600" y="4174169"/>
            <a:ext cx="4191000" cy="2066330"/>
            <a:chOff x="4800600" y="4174169"/>
            <a:chExt cx="4191000" cy="2066330"/>
          </a:xfrm>
        </p:grpSpPr>
        <p:cxnSp>
          <p:nvCxnSpPr>
            <p:cNvPr id="93" name="Straight Connector 92"/>
            <p:cNvCxnSpPr/>
            <p:nvPr/>
          </p:nvCxnSpPr>
          <p:spPr>
            <a:xfrm flipV="1">
              <a:off x="4800600" y="4564099"/>
              <a:ext cx="4191000" cy="1676400"/>
            </a:xfrm>
            <a:prstGeom prst="line">
              <a:avLst/>
            </a:prstGeom>
            <a:ln>
              <a:solidFill>
                <a:srgbClr val="00BD2A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22"/>
            <p:cNvGrpSpPr/>
            <p:nvPr/>
          </p:nvGrpSpPr>
          <p:grpSpPr>
            <a:xfrm>
              <a:off x="6333203" y="4174169"/>
              <a:ext cx="1677976" cy="923330"/>
              <a:chOff x="6246824" y="3496270"/>
              <a:chExt cx="1677976" cy="9233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 rot="16200000" flipH="1">
                <a:off x="7391400" y="3962400"/>
                <a:ext cx="533400" cy="228600"/>
              </a:xfrm>
              <a:prstGeom prst="straightConnector1">
                <a:avLst/>
              </a:prstGeom>
              <a:ln>
                <a:solidFill>
                  <a:srgbClr val="00BD2A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/>
              <p:cNvSpPr/>
              <p:nvPr/>
            </p:nvSpPr>
            <p:spPr>
              <a:xfrm>
                <a:off x="6246824" y="3496270"/>
                <a:ext cx="16779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/>
                    <a:cs typeface="Times New Roman"/>
                  </a:rPr>
                  <a:t>95% confidence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5% error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Slope = 0.05 </a:t>
                </a:r>
                <a:endParaRPr lang="en-US" dirty="0"/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6324600" y="4945099"/>
            <a:ext cx="4191000" cy="1295400"/>
            <a:chOff x="4800600" y="4945099"/>
            <a:chExt cx="4191000" cy="1295400"/>
          </a:xfrm>
        </p:grpSpPr>
        <p:cxnSp>
          <p:nvCxnSpPr>
            <p:cNvPr id="91" name="Straight Connector 90"/>
            <p:cNvCxnSpPr/>
            <p:nvPr/>
          </p:nvCxnSpPr>
          <p:spPr>
            <a:xfrm flipV="1">
              <a:off x="4800600" y="5326099"/>
              <a:ext cx="4191000" cy="914400"/>
            </a:xfrm>
            <a:prstGeom prst="line">
              <a:avLst/>
            </a:prstGeom>
            <a:ln>
              <a:solidFill>
                <a:srgbClr val="0005C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23"/>
            <p:cNvGrpSpPr/>
            <p:nvPr/>
          </p:nvGrpSpPr>
          <p:grpSpPr>
            <a:xfrm>
              <a:off x="5115579" y="4945099"/>
              <a:ext cx="1677976" cy="923330"/>
              <a:chOff x="5713424" y="3496270"/>
              <a:chExt cx="1677976" cy="92333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rot="16200000" flipH="1">
                <a:off x="6932624" y="3995802"/>
                <a:ext cx="533400" cy="228600"/>
              </a:xfrm>
              <a:prstGeom prst="straightConnector1">
                <a:avLst/>
              </a:prstGeom>
              <a:ln>
                <a:solidFill>
                  <a:srgbClr val="0005C4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5713424" y="3496270"/>
                <a:ext cx="1677976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/>
                    <a:cs typeface="Times New Roman"/>
                  </a:rPr>
                  <a:t>99% confidence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1% error</a:t>
                </a:r>
              </a:p>
              <a:p>
                <a:r>
                  <a:rPr lang="en-US" dirty="0">
                    <a:latin typeface="Times New Roman"/>
                    <a:cs typeface="Times New Roman"/>
                  </a:rPr>
                  <a:t>Slope = 0.01 </a:t>
                </a:r>
                <a:endParaRPr lang="en-US" dirty="0"/>
              </a:p>
            </p:txBody>
          </p:sp>
        </p:grpSp>
      </p:grpSp>
      <p:sp>
        <p:nvSpPr>
          <p:cNvPr id="32" name="Rectangle 4"/>
          <p:cNvSpPr>
            <a:spLocks noChangeArrowheads="1"/>
          </p:cNvSpPr>
          <p:nvPr/>
        </p:nvSpPr>
        <p:spPr bwMode="auto">
          <a:xfrm>
            <a:off x="1519885" y="1603905"/>
            <a:ext cx="772354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4163" indent="-284163">
              <a:spcBef>
                <a:spcPts val="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Can give a judge or jury an easy to understand measure of reliability of classification result 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30753" y="3955876"/>
            <a:ext cx="4572000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163" indent="-284163">
              <a:spcBef>
                <a:spcPts val="500"/>
              </a:spcBef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This is an orthodox “frequentist”</a:t>
            </a:r>
          </a:p>
          <a:p>
            <a:pPr marL="284163" indent="-284163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	approach</a:t>
            </a:r>
          </a:p>
          <a:p>
            <a:pPr marL="741363" lvl="2" indent="-284163">
              <a:spcBef>
                <a:spcPts val="500"/>
              </a:spcBef>
              <a:buFont typeface="Arial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>
                <a:latin typeface="Times New Roman"/>
                <a:cs typeface="Times New Roman"/>
              </a:rPr>
              <a:t>Roots in Algorithmic Information Theory</a:t>
            </a:r>
          </a:p>
          <a:p>
            <a:pPr marL="284163" indent="-284163">
              <a:spcBef>
                <a:spcPts val="5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682924" y="2410518"/>
            <a:ext cx="4170981" cy="1387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4163" indent="-284163">
              <a:spcBef>
                <a:spcPts val="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u="sng" dirty="0">
                <a:latin typeface="Times New Roman"/>
                <a:cs typeface="Times New Roman"/>
              </a:rPr>
              <a:t>Confidence</a:t>
            </a:r>
            <a:r>
              <a:rPr lang="en-US" sz="2000" dirty="0">
                <a:latin typeface="Times New Roman"/>
                <a:cs typeface="Times New Roman"/>
              </a:rPr>
              <a:t> on a scale of 0%-100%</a:t>
            </a:r>
          </a:p>
          <a:p>
            <a:pPr marL="284163" indent="-284163">
              <a:spcBef>
                <a:spcPts val="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i="1" u="sng" dirty="0">
                <a:latin typeface="Times New Roman"/>
                <a:cs typeface="Times New Roman"/>
              </a:rPr>
              <a:t>Testable claim</a:t>
            </a:r>
            <a:r>
              <a:rPr lang="en-US" sz="2000" dirty="0">
                <a:latin typeface="Times New Roman"/>
                <a:cs typeface="Times New Roman"/>
              </a:rPr>
              <a:t>: Long run I.D. error-rate should be the chosen significance level</a:t>
            </a:r>
            <a:endParaRPr lang="en-US" sz="2000" baseline="30000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75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289439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Conformal Prediction</a:t>
            </a:r>
          </a:p>
        </p:txBody>
      </p:sp>
      <p:pic>
        <p:nvPicPr>
          <p:cNvPr id="27" name="Picture 26" descr="CPT-ERR-PLO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42" y="2521847"/>
            <a:ext cx="5637638" cy="435635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561095" y="4623943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342BD"/>
                </a:solidFill>
                <a:latin typeface="Times New Roman"/>
                <a:cs typeface="Times New Roman"/>
              </a:rPr>
              <a:t>Theoretical (Long Run) </a:t>
            </a:r>
          </a:p>
          <a:p>
            <a:r>
              <a:rPr lang="en-US" sz="1600" dirty="0">
                <a:solidFill>
                  <a:srgbClr val="1342BD"/>
                </a:solidFill>
                <a:latin typeface="Times New Roman"/>
                <a:cs typeface="Times New Roman"/>
              </a:rPr>
              <a:t>Error Rate: 5%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7770015" y="4041183"/>
            <a:ext cx="1337494" cy="1587"/>
          </a:xfrm>
          <a:prstGeom prst="straightConnector1">
            <a:avLst/>
          </a:prstGeom>
          <a:ln>
            <a:solidFill>
              <a:srgbClr val="1342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470854" y="3983314"/>
            <a:ext cx="961058" cy="5148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60785" y="3662862"/>
            <a:ext cx="2440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Empirical Error Rate: 5.3%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99570" y="5697489"/>
            <a:ext cx="3204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/>
                <a:cs typeface="Times"/>
              </a:rPr>
              <a:t>14D PCA-SVM Decision Model</a:t>
            </a:r>
          </a:p>
          <a:p>
            <a:r>
              <a:rPr lang="en-US" dirty="0">
                <a:latin typeface="Times"/>
                <a:cs typeface="Times"/>
              </a:rPr>
              <a:t>for screwdriver striation patterns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700086" y="1209179"/>
            <a:ext cx="7723541" cy="1633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284163" indent="-284163">
              <a:spcBef>
                <a:spcPts val="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dirty="0">
                <a:latin typeface="Times New Roman"/>
                <a:cs typeface="Times New Roman"/>
              </a:rPr>
              <a:t>For 95%-CPT (PCA-SVM) confidence intervals will not contain the correct I.D. 5% of the time </a:t>
            </a:r>
            <a:r>
              <a:rPr lang="en-US" sz="2400" i="1" u="sng" dirty="0">
                <a:latin typeface="Times New Roman"/>
                <a:cs typeface="Times New Roman"/>
              </a:rPr>
              <a:t>in the long run</a:t>
            </a:r>
          </a:p>
          <a:p>
            <a:pPr marL="741363" lvl="1" indent="-284163">
              <a:spcBef>
                <a:spcPts val="500"/>
              </a:spcBef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 i="1" u="sng" dirty="0">
                <a:latin typeface="Times New Roman"/>
                <a:cs typeface="Times New Roman"/>
              </a:rPr>
              <a:t>Straight-forward validation/explanation picture for court</a:t>
            </a:r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15549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2467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52600" y="1244175"/>
            <a:ext cx="8686800" cy="51569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An I.D. is output for each questioned tool mark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This is a computer “match”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What’s the </a:t>
            </a:r>
            <a:r>
              <a:rPr lang="en-US" sz="3200" b="1" dirty="0">
                <a:solidFill>
                  <a:srgbClr val="000000"/>
                </a:solidFill>
                <a:latin typeface="Times New Roman"/>
                <a:cs typeface="Times New Roman"/>
              </a:rPr>
              <a:t>probability the tool is truly the source of the tool mark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?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Similar problem in genomics for detecting disease from microarray data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They use </a:t>
            </a:r>
            <a:r>
              <a:rPr lang="en-US" sz="2800" i="1" u="sng" dirty="0">
                <a:solidFill>
                  <a:srgbClr val="000000"/>
                </a:solidFill>
                <a:latin typeface="Times New Roman"/>
                <a:cs typeface="Times New Roman"/>
              </a:rPr>
              <a:t>data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and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i="1" u="sng" dirty="0">
                <a:solidFill>
                  <a:srgbClr val="000000"/>
                </a:solidFill>
                <a:latin typeface="Times New Roman"/>
                <a:cs typeface="Times New Roman"/>
              </a:rPr>
              <a:t>Bayes’ theorem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 to get an estimate</a:t>
            </a:r>
          </a:p>
          <a:p>
            <a:pPr marL="2259013" lvl="4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US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59469" y="409573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dirty="0">
                <a:solidFill>
                  <a:srgbClr val="000000"/>
                </a:solidFill>
                <a:latin typeface="Times New Roman" pitchFamily="18" charset="0"/>
              </a:rPr>
              <a:t>How good of a “match” is it?</a:t>
            </a:r>
          </a:p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Efron Empirical Bayes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07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59469" y="324936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Empirical Bayes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752600" y="1139564"/>
            <a:ext cx="8686800" cy="33543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From Bayes’ Theorem we can get</a:t>
            </a:r>
            <a:r>
              <a:rPr lang="en-US" sz="2800" baseline="30000" dirty="0">
                <a:solidFill>
                  <a:srgbClr val="000000"/>
                </a:solidFill>
                <a:latin typeface="Times New Roman"/>
                <a:cs typeface="Times New Roman"/>
              </a:rPr>
              <a:t>Efron</a:t>
            </a: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endParaRPr lang="en-US" sz="2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2001449" y="2176078"/>
            <a:ext cx="7810500" cy="1251519"/>
            <a:chOff x="533400" y="3874682"/>
            <a:chExt cx="7810500" cy="1251519"/>
          </a:xfrm>
        </p:grpSpPr>
        <p:graphicFrame>
          <p:nvGraphicFramePr>
            <p:cNvPr id="440324" name="Object 4"/>
            <p:cNvGraphicFramePr>
              <a:graphicFrameLocks noChangeAspect="1"/>
            </p:cNvGraphicFramePr>
            <p:nvPr/>
          </p:nvGraphicFramePr>
          <p:xfrm>
            <a:off x="5041900" y="3874682"/>
            <a:ext cx="3302000" cy="101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Equation" r:id="rId3" imgW="1651000" imgH="508000" progId="Equation.DSMT4">
                    <p:embed/>
                  </p:oleObj>
                </mc:Choice>
                <mc:Fallback>
                  <p:oleObj name="Equation" r:id="rId3" imgW="1651000" imgH="508000" progId="Equation.DSMT4">
                    <p:embed/>
                    <p:pic>
                      <p:nvPicPr>
                        <p:cNvPr id="440324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1900" y="3874682"/>
                          <a:ext cx="3302000" cy="101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/>
            <p:nvPr/>
          </p:nvSpPr>
          <p:spPr>
            <a:xfrm>
              <a:off x="533400" y="3925872"/>
              <a:ext cx="350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Estimated probability of not a true “match” given the algorithms' output 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z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-score associated with its “match”</a:t>
              </a: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3998782" y="4427495"/>
              <a:ext cx="990600" cy="0"/>
            </a:xfrm>
            <a:prstGeom prst="line">
              <a:avLst/>
            </a:prstGeom>
            <a:noFill/>
            <a:ln w="38100">
              <a:solidFill>
                <a:srgbClr val="009900"/>
              </a:solidFill>
              <a:round/>
              <a:headEnd/>
              <a:tailEnd type="triangl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93634" y="3635198"/>
            <a:ext cx="7001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Names:</a:t>
            </a:r>
            <a:r>
              <a:rPr lang="en-US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 Posterior error probability (PEP)</a:t>
            </a:r>
            <a:r>
              <a:rPr lang="en-US" sz="2800" baseline="30000" dirty="0">
                <a:solidFill>
                  <a:srgbClr val="000000"/>
                </a:solidFill>
                <a:latin typeface="Times New Roman"/>
                <a:cs typeface="Times New Roman"/>
              </a:rPr>
              <a:t>Kall</a:t>
            </a:r>
            <a:endParaRPr lang="en-US" sz="2800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2997855" y="4045028"/>
            <a:ext cx="7001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Times New Roman"/>
                <a:cs typeface="Times New Roman"/>
              </a:rPr>
              <a:t>Local false discovery rate (lfdr)</a:t>
            </a:r>
            <a:r>
              <a:rPr lang="en-US" sz="2800" baseline="30000" dirty="0">
                <a:solidFill>
                  <a:srgbClr val="000000"/>
                </a:solidFill>
                <a:latin typeface="Times New Roman"/>
                <a:cs typeface="Times New Roman"/>
              </a:rPr>
              <a:t>Efron</a:t>
            </a:r>
            <a:endParaRPr lang="en-US" sz="2800" baseline="30000" dirty="0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659468" y="4618149"/>
            <a:ext cx="8686800" cy="8060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Suggested interpretation for casework:</a:t>
            </a:r>
          </a:p>
        </p:txBody>
      </p:sp>
      <p:graphicFrame>
        <p:nvGraphicFramePr>
          <p:cNvPr id="17" name="Object 4"/>
          <p:cNvGraphicFramePr>
            <a:graphicFrameLocks noChangeAspect="1"/>
          </p:cNvGraphicFramePr>
          <p:nvPr/>
        </p:nvGraphicFramePr>
        <p:xfrm>
          <a:off x="2165616" y="5591939"/>
          <a:ext cx="1549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Equation" r:id="rId5" imgW="774700" imgH="266700" progId="Equation.3">
                  <p:embed/>
                </p:oleObj>
              </mc:Choice>
              <mc:Fallback>
                <p:oleObj name="Equation" r:id="rId5" imgW="774700" imgH="266700" progId="Equation.3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5616" y="5591939"/>
                        <a:ext cx="15494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3559711" y="5578894"/>
            <a:ext cx="6310061" cy="9643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600" dirty="0">
                <a:solidFill>
                  <a:srgbClr val="000000"/>
                </a:solidFill>
                <a:latin typeface="Times New Roman"/>
                <a:cs typeface="Times New Roman"/>
              </a:rPr>
              <a:t>= 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Estimated “</a:t>
            </a:r>
            <a:r>
              <a:rPr lang="en-US" sz="2400" b="1" i="1" u="sng" dirty="0">
                <a:solidFill>
                  <a:srgbClr val="000000"/>
                </a:solidFill>
                <a:latin typeface="Times New Roman"/>
                <a:cs typeface="Times New Roman"/>
              </a:rPr>
              <a:t>believability</a:t>
            </a: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” that the specific tool </a:t>
            </a:r>
          </a:p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/>
                <a:cs typeface="Times New Roman"/>
              </a:rPr>
              <a:t>   produced the tool mark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160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onical-fdr-fit_df10.pdf"/>
          <p:cNvPicPr>
            <a:picLocks noChangeAspect="1"/>
          </p:cNvPicPr>
          <p:nvPr/>
        </p:nvPicPr>
        <p:blipFill>
          <a:blip r:embed="rId3"/>
          <a:srcRect t="13152" b="10324"/>
          <a:stretch>
            <a:fillRect/>
          </a:stretch>
        </p:blipFill>
        <p:spPr>
          <a:xfrm>
            <a:off x="1930167" y="3801993"/>
            <a:ext cx="3434532" cy="2135753"/>
          </a:xfrm>
          <a:prstGeom prst="rect">
            <a:avLst/>
          </a:prstGeom>
        </p:spPr>
      </p:pic>
      <p:pic>
        <p:nvPicPr>
          <p:cNvPr id="4" name="Picture 3" descr="validation-set-pvals.pdf"/>
          <p:cNvPicPr>
            <a:picLocks noChangeAspect="1"/>
          </p:cNvPicPr>
          <p:nvPr/>
        </p:nvPicPr>
        <p:blipFill>
          <a:blip r:embed="rId4"/>
          <a:srcRect b="7451"/>
          <a:stretch>
            <a:fillRect/>
          </a:stretch>
        </p:blipFill>
        <p:spPr>
          <a:xfrm>
            <a:off x="2155137" y="1196631"/>
            <a:ext cx="2869869" cy="21583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964938" y="2565584"/>
            <a:ext cx="2102852" cy="8580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5543551" y="2227264"/>
          <a:ext cx="101917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5" imgW="914400" imgH="241300" progId="Equation.3">
                  <p:embed/>
                </p:oleObj>
              </mc:Choice>
              <mc:Fallback>
                <p:oleObj name="Equation" r:id="rId5" imgW="914400" imgH="241300" progId="Equation.3">
                  <p:embed/>
                  <p:pic>
                    <p:nvPicPr>
                      <p:cNvPr id="1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3551" y="2227264"/>
                        <a:ext cx="1019175" cy="269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785879" y="6189134"/>
            <a:ext cx="361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Use locfdr</a:t>
            </a:r>
            <a:r>
              <a:rPr lang="en-US" baseline="30000" dirty="0">
                <a:latin typeface="Times New Roman"/>
                <a:cs typeface="Times New Roman"/>
              </a:rPr>
              <a:t>locfdr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algn="ctr"/>
            <a:r>
              <a:rPr lang="en-US" dirty="0">
                <a:latin typeface="Times New Roman"/>
                <a:cs typeface="Times New Roman"/>
              </a:rPr>
              <a:t>Fit classic Poisson regression for f(</a:t>
            </a:r>
            <a:r>
              <a:rPr lang="en-US" i="1" dirty="0">
                <a:latin typeface="Times New Roman"/>
                <a:cs typeface="Times New Roman"/>
              </a:rPr>
              <a:t>z</a:t>
            </a:r>
            <a:r>
              <a:rPr lang="en-US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24770" y="6210133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Use modified locfdr/JAGS</a:t>
            </a:r>
            <a:r>
              <a:rPr lang="en-US" baseline="30000" dirty="0">
                <a:latin typeface="Times New Roman"/>
                <a:cs typeface="Times New Roman"/>
              </a:rPr>
              <a:t>JAGS,Plummer</a:t>
            </a:r>
            <a:r>
              <a:rPr lang="en-US" dirty="0">
                <a:latin typeface="Times New Roman"/>
                <a:cs typeface="Times New Roman"/>
              </a:rPr>
              <a:t> or Stan</a:t>
            </a:r>
            <a:r>
              <a:rPr lang="en-US" baseline="30000" dirty="0">
                <a:latin typeface="Times New Roman"/>
                <a:cs typeface="Times New Roman"/>
              </a:rPr>
              <a:t>Stan</a:t>
            </a:r>
          </a:p>
          <a:p>
            <a:pPr algn="ctr"/>
            <a:r>
              <a:rPr lang="en-US" dirty="0">
                <a:latin typeface="Times New Roman"/>
                <a:cs typeface="Times New Roman"/>
              </a:rPr>
              <a:t>Fit Bayesian hierarchical Poisson regressions</a:t>
            </a:r>
          </a:p>
        </p:txBody>
      </p:sp>
      <p:pic>
        <p:nvPicPr>
          <p:cNvPr id="15" name="Picture 14" descr="validation-all-zvals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7857" y="947782"/>
            <a:ext cx="3276204" cy="2662320"/>
          </a:xfrm>
          <a:prstGeom prst="rect">
            <a:avLst/>
          </a:prstGeom>
        </p:spPr>
      </p:pic>
      <p:pic>
        <p:nvPicPr>
          <p:cNvPr id="16" name="Picture 15" descr="JAGS-fdr-fit-d10.pdf"/>
          <p:cNvPicPr>
            <a:picLocks noChangeAspect="1"/>
          </p:cNvPicPr>
          <p:nvPr/>
        </p:nvPicPr>
        <p:blipFill>
          <a:blip r:embed="rId8"/>
          <a:srcRect b="9458"/>
          <a:stretch>
            <a:fillRect/>
          </a:stretch>
        </p:blipFill>
        <p:spPr>
          <a:xfrm>
            <a:off x="6672525" y="3509444"/>
            <a:ext cx="3379861" cy="23855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31926" y="5860649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37278" y="5856183"/>
            <a:ext cx="248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631781" y="630506"/>
            <a:ext cx="3036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Fit local-fdr models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08188" y="23923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193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AGS-opois-tdr-fit_df10-test.set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095" y="1189480"/>
            <a:ext cx="7712046" cy="5225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3991" y="6107323"/>
            <a:ext cx="7730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JAGS MCMC  Bayesian over-dispersed Poisson with intercept, on test set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8734" y="657281"/>
            <a:ext cx="77329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 Bayesian Hierarchical Model: Believability Curve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550718" y="2575893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"/>
                <a:cs typeface="Times"/>
              </a:rPr>
              <a:t>95% HPDI</a:t>
            </a:r>
          </a:p>
          <a:p>
            <a:pPr algn="ctr"/>
            <a:r>
              <a:rPr lang="en-US" dirty="0">
                <a:latin typeface="Times"/>
                <a:cs typeface="Times"/>
              </a:rPr>
              <a:t> “uncertainty bands”</a:t>
            </a:r>
          </a:p>
        </p:txBody>
      </p:sp>
      <p:sp>
        <p:nvSpPr>
          <p:cNvPr id="16" name="Curved Down Arrow 15"/>
          <p:cNvSpPr/>
          <p:nvPr/>
        </p:nvSpPr>
        <p:spPr>
          <a:xfrm rot="20556756">
            <a:off x="5422815" y="1966267"/>
            <a:ext cx="1780106" cy="325690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20485325" flipV="1">
            <a:off x="5929850" y="3048301"/>
            <a:ext cx="1357788" cy="29851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659469" y="177278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Empirical Bayes’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752600" y="867840"/>
            <a:ext cx="8686800" cy="579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Model’s use with crime scene “unknowns”:</a:t>
            </a:r>
          </a:p>
        </p:txBody>
      </p:sp>
      <p:pic>
        <p:nvPicPr>
          <p:cNvPr id="8" name="Picture 7" descr="zoom_fdr_w_s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30" y="1624597"/>
            <a:ext cx="8511071" cy="4373358"/>
          </a:xfrm>
          <a:prstGeom prst="rect">
            <a:avLst/>
          </a:prstGeom>
        </p:spPr>
      </p:pic>
      <p:grpSp>
        <p:nvGrpSpPr>
          <p:cNvPr id="5" name="Group 44"/>
          <p:cNvGrpSpPr/>
          <p:nvPr/>
        </p:nvGrpSpPr>
        <p:grpSpPr>
          <a:xfrm>
            <a:off x="2836876" y="3415185"/>
            <a:ext cx="6001775" cy="2226107"/>
            <a:chOff x="2282528" y="3945369"/>
            <a:chExt cx="6001775" cy="2226107"/>
          </a:xfrm>
        </p:grpSpPr>
        <p:grpSp>
          <p:nvGrpSpPr>
            <p:cNvPr id="10" name="Group 22"/>
            <p:cNvGrpSpPr/>
            <p:nvPr/>
          </p:nvGrpSpPr>
          <p:grpSpPr>
            <a:xfrm>
              <a:off x="2282528" y="5309288"/>
              <a:ext cx="6001775" cy="862188"/>
              <a:chOff x="2282528" y="5309288"/>
              <a:chExt cx="6001775" cy="862188"/>
            </a:xfrm>
          </p:grpSpPr>
          <p:cxnSp>
            <p:nvCxnSpPr>
              <p:cNvPr id="17" name="Straight Connector 16"/>
              <p:cNvCxnSpPr/>
              <p:nvPr/>
            </p:nvCxnSpPr>
            <p:spPr bwMode="auto">
              <a:xfrm rot="16200000" flipV="1">
                <a:off x="7847331" y="5734504"/>
                <a:ext cx="861120" cy="12824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tx1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 bwMode="auto">
              <a:xfrm flipV="1">
                <a:off x="2282528" y="5309288"/>
                <a:ext cx="5997529" cy="25506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chemeClr val="tx1"/>
                </a:solidFill>
                <a:prstDash val="dashDot"/>
                <a:round/>
                <a:headEnd type="stealth" w="med" len="med"/>
                <a:tailEnd type="none" w="med" len="med"/>
              </a:ln>
              <a:effectLst/>
            </p:spPr>
          </p:cxnSp>
        </p:grpSp>
        <p:sp>
          <p:nvSpPr>
            <p:cNvPr id="36" name="Rectangle 35"/>
            <p:cNvSpPr/>
            <p:nvPr/>
          </p:nvSpPr>
          <p:spPr>
            <a:xfrm>
              <a:off x="2444261" y="3945369"/>
              <a:ext cx="2438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This is the est. post. prob. of no association = 0.00027 = 0.027%</a:t>
              </a: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 rot="5400000">
              <a:off x="2929602" y="5067300"/>
              <a:ext cx="533400" cy="1588"/>
            </a:xfrm>
            <a:prstGeom prst="line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" name="Group 43"/>
          <p:cNvGrpSpPr/>
          <p:nvPr/>
        </p:nvGrpSpPr>
        <p:grpSpPr>
          <a:xfrm>
            <a:off x="1697348" y="5446137"/>
            <a:ext cx="8086509" cy="1039518"/>
            <a:chOff x="1136179" y="5820262"/>
            <a:chExt cx="8086509" cy="1039518"/>
          </a:xfrm>
        </p:grpSpPr>
        <p:sp>
          <p:nvSpPr>
            <p:cNvPr id="15" name="Multiply 14"/>
            <p:cNvSpPr/>
            <p:nvPr/>
          </p:nvSpPr>
          <p:spPr bwMode="auto">
            <a:xfrm>
              <a:off x="8202828" y="5820262"/>
              <a:ext cx="152400" cy="381000"/>
            </a:xfrm>
            <a:prstGeom prst="mathMultiply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457200" fontAlgn="base">
                <a:lnSpc>
                  <a:spcPct val="97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</a:pPr>
              <a:endParaRPr lang="en-US" dirty="0">
                <a:solidFill>
                  <a:schemeClr val="bg1"/>
                </a:solidFill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36179" y="6213449"/>
              <a:ext cx="80865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Computer outputs “match” for: </a:t>
              </a:r>
            </a:p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	unknown crime scene toolmarks-with </a:t>
              </a:r>
              <a:r>
                <a:rPr lang="en-US" dirty="0" err="1">
                  <a:solidFill>
                    <a:srgbClr val="000000"/>
                  </a:solidFill>
                  <a:latin typeface="Times New Roman"/>
                  <a:cs typeface="Times New Roman"/>
                </a:rPr>
                <a:t>knowns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from “Bob the burglar” tools</a:t>
              </a:r>
              <a:endParaRPr lang="en-US" dirty="0"/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 rot="5400000">
              <a:off x="7868528" y="6123370"/>
              <a:ext cx="428676" cy="401447"/>
            </a:xfrm>
            <a:prstGeom prst="line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" name="Group 45"/>
          <p:cNvGrpSpPr/>
          <p:nvPr/>
        </p:nvGrpSpPr>
        <p:grpSpPr>
          <a:xfrm>
            <a:off x="7107547" y="3158598"/>
            <a:ext cx="2209800" cy="2000994"/>
            <a:chOff x="6553200" y="3505200"/>
            <a:chExt cx="2209800" cy="2000994"/>
          </a:xfrm>
        </p:grpSpPr>
        <p:grpSp>
          <p:nvGrpSpPr>
            <p:cNvPr id="16" name="Group 33"/>
            <p:cNvGrpSpPr/>
            <p:nvPr/>
          </p:nvGrpSpPr>
          <p:grpSpPr>
            <a:xfrm>
              <a:off x="8195276" y="4267200"/>
              <a:ext cx="160981" cy="1238994"/>
              <a:chOff x="8195276" y="4267200"/>
              <a:chExt cx="160981" cy="1238994"/>
            </a:xfrm>
          </p:grpSpPr>
          <p:cxnSp>
            <p:nvCxnSpPr>
              <p:cNvPr id="28" name="Straight Connector 27"/>
              <p:cNvCxnSpPr/>
              <p:nvPr/>
            </p:nvCxnSpPr>
            <p:spPr bwMode="auto">
              <a:xfrm rot="5400000" flipH="1" flipV="1">
                <a:off x="7670127" y="4877926"/>
                <a:ext cx="1212074" cy="9373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2" name="Straight Connector 31"/>
              <p:cNvCxnSpPr/>
              <p:nvPr/>
            </p:nvCxnSpPr>
            <p:spPr bwMode="auto">
              <a:xfrm>
                <a:off x="8203857" y="4267200"/>
                <a:ext cx="152400" cy="158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3" name="Straight Connector 32"/>
              <p:cNvCxnSpPr/>
              <p:nvPr/>
            </p:nvCxnSpPr>
            <p:spPr bwMode="auto">
              <a:xfrm>
                <a:off x="8195276" y="5504606"/>
                <a:ext cx="152400" cy="1588"/>
              </a:xfrm>
              <a:prstGeom prst="line">
                <a:avLst/>
              </a:prstGeom>
              <a:solidFill>
                <a:srgbClr val="00B8FF"/>
              </a:solidFill>
              <a:ln w="2540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7" name="Rectangle 36"/>
            <p:cNvSpPr/>
            <p:nvPr/>
          </p:nvSpPr>
          <p:spPr>
            <a:xfrm>
              <a:off x="6553200" y="3505200"/>
              <a:ext cx="22098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This is an uncertainty in the estimate</a:t>
              </a: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 rot="16200000" flipH="1">
              <a:off x="7721149" y="4098432"/>
              <a:ext cx="533400" cy="531812"/>
            </a:xfrm>
            <a:prstGeom prst="line">
              <a:avLst/>
            </a:prstGeom>
            <a:solidFill>
              <a:srgbClr val="00B8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8188" y="173089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248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5"/>
          <p:cNvSpPr>
            <a:spLocks noChangeArrowheads="1"/>
          </p:cNvSpPr>
          <p:nvPr/>
        </p:nvSpPr>
        <p:spPr bwMode="auto">
          <a:xfrm>
            <a:off x="1828800" y="304800"/>
            <a:ext cx="853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>
                <a:latin typeface="Times New Roman" charset="0"/>
                <a:cs typeface="Times New Roman" charset="0"/>
              </a:rPr>
              <a:t>Generate many standard reproducible striation patterns for each screwdriver.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>
                <a:latin typeface="Times New Roman" charset="0"/>
                <a:cs typeface="Times New Roman" charset="0"/>
              </a:rPr>
              <a:t>Modeling clay used as impression medium</a:t>
            </a:r>
          </a:p>
        </p:txBody>
      </p:sp>
      <p:pic>
        <p:nvPicPr>
          <p:cNvPr id="12292" name="Picture 6" descr="sc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03002">
            <a:off x="47626" y="3805238"/>
            <a:ext cx="4713287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7" descr="p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2057400"/>
            <a:ext cx="20701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8" descr="p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4343400"/>
            <a:ext cx="20875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9" descr="composite_all_mark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1" y="1905000"/>
            <a:ext cx="17510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2921000" y="4267200"/>
            <a:ext cx="1422400" cy="26988"/>
          </a:xfrm>
          <a:prstGeom prst="straightConnector1">
            <a:avLst/>
          </a:prstGeom>
          <a:ln w="34925">
            <a:solidFill>
              <a:srgbClr val="26FA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781800" y="4240214"/>
            <a:ext cx="1422400" cy="26987"/>
          </a:xfrm>
          <a:prstGeom prst="straightConnector1">
            <a:avLst/>
          </a:prstGeom>
          <a:ln w="34925">
            <a:solidFill>
              <a:srgbClr val="26FA2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89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1752600" y="1104211"/>
            <a:ext cx="8686800" cy="53483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not a black box!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Codes available for review;  totally transparent!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 maintained by a professional group of statisticians, and computational scientists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u="sng" dirty="0">
                <a:solidFill>
                  <a:srgbClr val="000000"/>
                </a:solidFill>
                <a:latin typeface="Times New Roman" pitchFamily="18" charset="0"/>
              </a:rPr>
              <a:t>From very simple to state-of-the-art procedures available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Very good graphics for exhibits and papers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 is extensible (it is a full scripting language)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Coding/syntax similar to MATLAB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Easy to link to C/C++ routines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55776" y="332602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Why       ?</a:t>
            </a:r>
          </a:p>
        </p:txBody>
      </p:sp>
      <p:pic>
        <p:nvPicPr>
          <p:cNvPr id="6" name="Picture 5" descr="R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699" y="639965"/>
            <a:ext cx="698048" cy="530518"/>
          </a:xfrm>
          <a:prstGeom prst="rect">
            <a:avLst/>
          </a:prstGeom>
        </p:spPr>
      </p:pic>
      <p:pic>
        <p:nvPicPr>
          <p:cNvPr id="7" name="Picture 6" descr="R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833" y="1504547"/>
            <a:ext cx="391280" cy="297374"/>
          </a:xfrm>
          <a:prstGeom prst="rect">
            <a:avLst/>
          </a:prstGeom>
        </p:spPr>
      </p:pic>
      <p:pic>
        <p:nvPicPr>
          <p:cNvPr id="8" name="Picture 7" descr="R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099" y="2626600"/>
            <a:ext cx="391280" cy="297374"/>
          </a:xfrm>
          <a:prstGeom prst="rect">
            <a:avLst/>
          </a:prstGeom>
        </p:spPr>
      </p:pic>
      <p:pic>
        <p:nvPicPr>
          <p:cNvPr id="9" name="Picture 8" descr="R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90" y="5016734"/>
            <a:ext cx="391280" cy="29737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3034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1752600" y="1104211"/>
            <a:ext cx="8686800" cy="53483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Where to get information on </a:t>
            </a: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R 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R: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hlinkClick r:id="rId2"/>
              </a:rPr>
              <a:t>http://www.r-project.org/</a:t>
            </a:r>
            <a:endParaRPr lang="en-US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Just need the </a:t>
            </a: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</a:rPr>
              <a:t>base</a:t>
            </a:r>
            <a:endParaRPr lang="en-GB" sz="2400" b="1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RStudio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http://rstudio.org/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IDE for R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Work on all platforms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Sometimes slows down performance…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CRAN: 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hlinkClick r:id="rId4"/>
              </a:rPr>
              <a:t>http://cran.r-project.org/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Library repository for R</a:t>
            </a:r>
          </a:p>
          <a:p>
            <a:pPr marL="1801813" lvl="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Click on Search on the left of the website to search for package/info on packages </a:t>
            </a: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55776" y="332602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Why       ?</a:t>
            </a:r>
          </a:p>
        </p:txBody>
      </p:sp>
      <p:pic>
        <p:nvPicPr>
          <p:cNvPr id="6" name="Picture 5" descr="R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699" y="639965"/>
            <a:ext cx="698048" cy="530518"/>
          </a:xfrm>
          <a:prstGeom prst="rect">
            <a:avLst/>
          </a:prstGeom>
        </p:spPr>
      </p:pic>
      <p:pic>
        <p:nvPicPr>
          <p:cNvPr id="7" name="Picture 6" descr="R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640" y="1495966"/>
            <a:ext cx="391280" cy="29737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9" descr="R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324" y="2043063"/>
            <a:ext cx="391280" cy="297374"/>
          </a:xfrm>
          <a:prstGeom prst="rect">
            <a:avLst/>
          </a:prstGeom>
        </p:spPr>
      </p:pic>
      <p:pic>
        <p:nvPicPr>
          <p:cNvPr id="13" name="Picture 12" descr="R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589" y="3450274"/>
            <a:ext cx="391280" cy="297374"/>
          </a:xfrm>
          <a:prstGeom prst="rect">
            <a:avLst/>
          </a:prstGeom>
        </p:spPr>
      </p:pic>
      <p:pic>
        <p:nvPicPr>
          <p:cNvPr id="14" name="Picture 13" descr="R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192" y="5303672"/>
            <a:ext cx="391280" cy="2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9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013206" y="23821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Finding our way around R/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RStudio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" name="Picture 14" descr="RStudio_screencap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039" y="1132970"/>
            <a:ext cx="8829724" cy="55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1779588" y="304800"/>
            <a:ext cx="8610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>
              <a:solidFill>
                <a:srgbClr val="000000"/>
              </a:solidFill>
              <a:latin typeface="Times New Roman" charset="0"/>
            </a:endParaRP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>
                <a:latin typeface="Times New Roman" charset="0"/>
                <a:cs typeface="Times New Roman" charset="0"/>
              </a:rPr>
              <a:t>Measure line/grove positions from edges of patterns</a:t>
            </a:r>
          </a:p>
          <a:p>
            <a:pPr marL="887413" lvl="1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>
                <a:latin typeface="Times New Roman" charset="0"/>
                <a:cs typeface="Times New Roman" charset="0"/>
              </a:rPr>
              <a:t>Descritize width of pattern into 0.05 mm increments</a:t>
            </a:r>
          </a:p>
          <a:p>
            <a:pPr marL="1344613" lvl="2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>
                <a:latin typeface="Times New Roman" charset="0"/>
                <a:cs typeface="Times New Roman" charset="0"/>
              </a:rPr>
              <a:t>In list 140 increments long (7 mm) record 1 if line/grove in a box, 0 otherwise</a:t>
            </a:r>
          </a:p>
          <a:p>
            <a:pPr marL="1801813" lvl="3" indent="-323850">
              <a:spcBef>
                <a:spcPts val="800"/>
              </a:spcBef>
              <a:buFont typeface="Times New Roman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>
                <a:latin typeface="Times New Roman" charset="0"/>
                <a:cs typeface="Times New Roman" charset="0"/>
              </a:rPr>
              <a:t>Gives 140-dimentional </a:t>
            </a:r>
            <a:r>
              <a:rPr lang="en-US" sz="2400" b="1">
                <a:latin typeface="Times New Roman" charset="0"/>
                <a:cs typeface="Times New Roman" charset="0"/>
              </a:rPr>
              <a:t>feature vectors</a:t>
            </a:r>
            <a:r>
              <a:rPr lang="en-US" sz="2400">
                <a:latin typeface="Times New Roman" charset="0"/>
                <a:cs typeface="Times New Roman" charset="0"/>
              </a:rPr>
              <a:t> for each pattern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3962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971800"/>
            <a:ext cx="4191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062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1755776" y="533401"/>
            <a:ext cx="860742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charset="0"/>
              </a:rPr>
              <a:t>Automated Identification Striations on Digital Images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536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1500188"/>
            <a:ext cx="7556500" cy="528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748792" y="632013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J. </a:t>
            </a:r>
            <a:r>
              <a:rPr lang="en-US" sz="2400" dirty="0" err="1">
                <a:latin typeface="Times New Roman"/>
                <a:cs typeface="Times New Roman"/>
              </a:rPr>
              <a:t>Speir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60460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03725" y="407971"/>
            <a:ext cx="6132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n-GB" sz="3600" dirty="0">
                <a:solidFill>
                  <a:srgbClr val="000000"/>
                </a:solidFill>
                <a:latin typeface="Times New Roman"/>
                <a:cs typeface="Times New Roman"/>
              </a:rPr>
              <a:t>Data Acquisition For </a:t>
            </a:r>
            <a:r>
              <a:rPr lang="en-GB" sz="3600" dirty="0" err="1">
                <a:solidFill>
                  <a:srgbClr val="000000"/>
                </a:solidFill>
                <a:latin typeface="Times New Roman"/>
                <a:cs typeface="Times New Roman"/>
              </a:rPr>
              <a:t>Toolmarks</a:t>
            </a:r>
            <a:endParaRPr lang="en-GB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7931" y="210606"/>
            <a:ext cx="8451331" cy="24631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8" descr="P100074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288271" y="1713333"/>
            <a:ext cx="5246830" cy="4008151"/>
          </a:xfrm>
          <a:prstGeom prst="rect">
            <a:avLst/>
          </a:prstGeom>
        </p:spPr>
      </p:pic>
      <p:pic>
        <p:nvPicPr>
          <p:cNvPr id="10" name="Picture 9" descr="P1000742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5633880" y="1772998"/>
            <a:ext cx="5220370" cy="39152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93969" y="6267551"/>
            <a:ext cx="3285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Confocal Microscope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3820" y="6278305"/>
            <a:ext cx="4226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Focus Variation Microscope</a:t>
            </a:r>
          </a:p>
        </p:txBody>
      </p:sp>
    </p:spTree>
    <p:extLst>
      <p:ext uri="{BB962C8B-B14F-4D97-AF65-F5344CB8AC3E}">
        <p14:creationId xmlns:p14="http://schemas.microsoft.com/office/powerpoint/2010/main" val="253412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 2" descr="glock_appature_shear.bmp"/>
          <p:cNvPicPr/>
          <p:nvPr/>
        </p:nvPicPr>
        <p:blipFill>
          <a:blip r:embed="rId2"/>
          <a:srcRect t="17968"/>
          <a:stretch>
            <a:fillRect/>
          </a:stretch>
        </p:blipFill>
        <p:spPr bwMode="auto">
          <a:xfrm>
            <a:off x="1724950" y="838200"/>
            <a:ext cx="3990051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676400" y="4114800"/>
            <a:ext cx="3886200" cy="2286000"/>
            <a:chOff x="2153801" y="25743"/>
            <a:chExt cx="4916844" cy="2891643"/>
          </a:xfrm>
        </p:grpSpPr>
        <p:pic>
          <p:nvPicPr>
            <p:cNvPr id="12" name="Picture 11" descr="3D_left_bfi.jpg"/>
            <p:cNvPicPr>
              <a:picLocks noChangeAspect="1"/>
            </p:cNvPicPr>
            <p:nvPr/>
          </p:nvPicPr>
          <p:blipFill>
            <a:blip r:embed="rId3"/>
            <a:srcRect l="25806" t="29371" r="20422" b="16997"/>
            <a:stretch>
              <a:fillRect/>
            </a:stretch>
          </p:blipFill>
          <p:spPr>
            <a:xfrm>
              <a:off x="2153801" y="25743"/>
              <a:ext cx="4916844" cy="2891643"/>
            </a:xfrm>
            <a:prstGeom prst="rect">
              <a:avLst/>
            </a:prstGeom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2934661" y="163030"/>
              <a:ext cx="3706940" cy="1982106"/>
            </a:xfrm>
            <a:prstGeom prst="line">
              <a:avLst/>
            </a:prstGeom>
            <a:ln>
              <a:solidFill>
                <a:srgbClr val="008000"/>
              </a:solidFill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 3" descr="3D_fpi.jpg"/>
          <p:cNvPicPr/>
          <p:nvPr/>
        </p:nvPicPr>
        <p:blipFill>
          <a:blip r:embed="rId4"/>
          <a:srcRect l="7882" t="8249" r="18582"/>
          <a:stretch>
            <a:fillRect/>
          </a:stretch>
        </p:blipFill>
        <p:spPr>
          <a:xfrm>
            <a:off x="7315200" y="3818759"/>
            <a:ext cx="2959100" cy="2743200"/>
          </a:xfrm>
          <a:prstGeom prst="rect">
            <a:avLst/>
          </a:prstGeom>
        </p:spPr>
      </p:pic>
      <p:sp>
        <p:nvSpPr>
          <p:cNvPr id="33" name="TextBox 9"/>
          <p:cNvSpPr txBox="1">
            <a:spLocks noChangeArrowheads="1"/>
          </p:cNvSpPr>
          <p:nvPr/>
        </p:nvSpPr>
        <p:spPr bwMode="auto">
          <a:xfrm>
            <a:off x="2802545" y="289176"/>
            <a:ext cx="7010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latin typeface="Times New Roman"/>
                <a:ea typeface="Times New Roman" charset="0"/>
                <a:cs typeface="Times New Roman"/>
              </a:rPr>
              <a:t>9mm </a:t>
            </a:r>
            <a:r>
              <a:rPr lang="en-US" sz="2800" dirty="0" err="1">
                <a:latin typeface="Times New Roman"/>
                <a:ea typeface="Times New Roman" charset="0"/>
                <a:cs typeface="Times New Roman"/>
              </a:rPr>
              <a:t>Glock</a:t>
            </a:r>
            <a:r>
              <a:rPr lang="en-US" sz="2800" dirty="0">
                <a:latin typeface="Times New Roman"/>
                <a:ea typeface="Times New Roman" charset="0"/>
                <a:cs typeface="Times New Roman"/>
              </a:rPr>
              <a:t> fired cartridge cases</a:t>
            </a:r>
          </a:p>
        </p:txBody>
      </p:sp>
      <p:pic>
        <p:nvPicPr>
          <p:cNvPr id="34" name="P 3" descr="3D_ej_mark.jpg"/>
          <p:cNvPicPr/>
          <p:nvPr/>
        </p:nvPicPr>
        <p:blipFill>
          <a:blip r:embed="rId5"/>
          <a:srcRect l="18862" t="12660" r="16106"/>
          <a:stretch>
            <a:fillRect/>
          </a:stretch>
        </p:blipFill>
        <p:spPr>
          <a:xfrm>
            <a:off x="7162800" y="838200"/>
            <a:ext cx="2946400" cy="220980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105400" y="2423126"/>
            <a:ext cx="2444416" cy="2301275"/>
            <a:chOff x="2683841" y="1648142"/>
            <a:chExt cx="3947446" cy="3590845"/>
          </a:xfrm>
        </p:grpSpPr>
        <p:pic>
          <p:nvPicPr>
            <p:cNvPr id="36" name="Picture 35" descr="fig1.jp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683841" y="1648142"/>
              <a:ext cx="3776318" cy="3561715"/>
            </a:xfrm>
            <a:prstGeom prst="rect">
              <a:avLst/>
            </a:prstGeom>
          </p:spPr>
        </p:pic>
        <p:sp>
          <p:nvSpPr>
            <p:cNvPr id="37" name="Donut 36"/>
            <p:cNvSpPr/>
            <p:nvPr/>
          </p:nvSpPr>
          <p:spPr>
            <a:xfrm>
              <a:off x="4427734" y="3329251"/>
              <a:ext cx="231684" cy="326061"/>
            </a:xfrm>
            <a:prstGeom prst="donut">
              <a:avLst>
                <a:gd name="adj" fmla="val 859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Donut 37"/>
            <p:cNvSpPr/>
            <p:nvPr/>
          </p:nvSpPr>
          <p:spPr>
            <a:xfrm rot="16200000">
              <a:off x="5099759" y="2716670"/>
              <a:ext cx="271853" cy="306628"/>
            </a:xfrm>
            <a:prstGeom prst="donut">
              <a:avLst>
                <a:gd name="adj" fmla="val 8599"/>
              </a:avLst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Connector 38"/>
            <p:cNvCxnSpPr>
              <a:stCxn id="37" idx="7"/>
            </p:cNvCxnSpPr>
            <p:nvPr/>
          </p:nvCxnSpPr>
          <p:spPr>
            <a:xfrm rot="16200000" flipH="1">
              <a:off x="5015631" y="2986859"/>
              <a:ext cx="1" cy="780286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4927786" y="3854989"/>
              <a:ext cx="1333716" cy="377738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5135027" y="4710717"/>
              <a:ext cx="1496260" cy="5282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00" dirty="0">
                  <a:latin typeface="Times New Roman"/>
                  <a:cs typeface="Times New Roman"/>
                </a:rPr>
                <a:t>Bottom of</a:t>
              </a:r>
            </a:p>
            <a:p>
              <a:pPr algn="ctr"/>
              <a:r>
                <a:rPr lang="en-US" sz="800" dirty="0">
                  <a:latin typeface="Times New Roman"/>
                  <a:cs typeface="Times New Roman"/>
                </a:rPr>
                <a:t>Firing pin imp.</a:t>
              </a:r>
            </a:p>
          </p:txBody>
        </p:sp>
      </p:grpSp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08188" y="65088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315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1" y="263526"/>
            <a:ext cx="7516813" cy="2190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755776" y="331536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charset="0"/>
              </a:rPr>
              <a:t>Surface Data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981200" y="4087866"/>
          <a:ext cx="8229600" cy="1955410"/>
        </p:xfrm>
        <a:graphic>
          <a:graphicData uri="http://schemas.openxmlformats.org/drawingml/2006/table">
            <a:tbl>
              <a:tblPr/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37.95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38.01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37.92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9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37.77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37.76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37.79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37.84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37.93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37.98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38.00</a:t>
                      </a:r>
                    </a:p>
                  </a:txBody>
                  <a:tcPr marL="12661" marR="12661" marT="12661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" name="Picture 2" descr="LEA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0" t="14703" r="19468" b="3259"/>
          <a:stretch/>
        </p:blipFill>
        <p:spPr>
          <a:xfrm>
            <a:off x="2608665" y="1337488"/>
            <a:ext cx="6765605" cy="2460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22233" y="3784102"/>
            <a:ext cx="218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Surface heights (</a:t>
            </a:r>
            <a:r>
              <a:rPr lang="en-US" dirty="0">
                <a:latin typeface="Symbol" charset="2"/>
                <a:cs typeface="Symbol" charset="2"/>
              </a:rPr>
              <a:t>m</a:t>
            </a:r>
            <a:r>
              <a:rPr lang="en-US" dirty="0">
                <a:latin typeface="Times New Roman"/>
                <a:cs typeface="Times New Roman"/>
              </a:rPr>
              <a:t>m)</a:t>
            </a:r>
          </a:p>
        </p:txBody>
      </p:sp>
      <p:sp>
        <p:nvSpPr>
          <p:cNvPr id="15" name="Frame 14"/>
          <p:cNvSpPr/>
          <p:nvPr/>
        </p:nvSpPr>
        <p:spPr>
          <a:xfrm>
            <a:off x="5077560" y="2188617"/>
            <a:ext cx="297256" cy="216159"/>
          </a:xfrm>
          <a:prstGeom prst="fram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>
            <a:stCxn id="15" idx="2"/>
            <a:endCxn id="14" idx="3"/>
          </p:cNvCxnSpPr>
          <p:nvPr/>
        </p:nvCxnSpPr>
        <p:spPr>
          <a:xfrm flipH="1">
            <a:off x="4306846" y="2404776"/>
            <a:ext cx="919343" cy="156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98992" y="1458660"/>
            <a:ext cx="215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Land Engraved Area: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4738" y="6294210"/>
            <a:ext cx="758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Signal is “double precision”: 64-bits/points sampled at given resolutions</a:t>
            </a:r>
          </a:p>
        </p:txBody>
      </p:sp>
    </p:spTree>
    <p:extLst>
      <p:ext uri="{BB962C8B-B14F-4D97-AF65-F5344CB8AC3E}">
        <p14:creationId xmlns:p14="http://schemas.microsoft.com/office/powerpoint/2010/main" val="1215732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1519</Words>
  <Application>Microsoft Macintosh PowerPoint</Application>
  <PresentationFormat>Widescreen</PresentationFormat>
  <Paragraphs>354</Paragraphs>
  <Slides>42</Slides>
  <Notes>4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Symbol</vt:lpstr>
      <vt:lpstr>Times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Petraco</dc:creator>
  <cp:lastModifiedBy>Nicholas Petraco</cp:lastModifiedBy>
  <cp:revision>12</cp:revision>
  <dcterms:created xsi:type="dcterms:W3CDTF">2021-12-07T02:19:53Z</dcterms:created>
  <dcterms:modified xsi:type="dcterms:W3CDTF">2021-12-07T12:55:33Z</dcterms:modified>
</cp:coreProperties>
</file>